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84" r:id="rId3"/>
    <p:sldId id="277" r:id="rId4"/>
    <p:sldId id="258" r:id="rId5"/>
    <p:sldId id="283" r:id="rId6"/>
    <p:sldId id="272" r:id="rId7"/>
    <p:sldId id="273" r:id="rId8"/>
    <p:sldId id="279" r:id="rId9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B"/>
    <a:srgbClr val="FF9D00"/>
    <a:srgbClr val="333F50"/>
    <a:srgbClr val="6A8A8F"/>
    <a:srgbClr val="535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BC2D9-A8FE-4120-AD43-AF9C3529CD1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325CD5-C9F6-4486-8E25-329E747F858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1. Регистрация выпускников 9-х классов, желающих обучаться по госзаказу в ИС образовательного портала</a:t>
          </a:r>
        </a:p>
      </dgm:t>
    </dgm:pt>
    <dgm:pt modelId="{F4AC093A-7DBE-41DF-B093-707CD27C9731}" type="parTrans" cxnId="{65166609-29CB-49FA-B54A-325A2CBB72AE}">
      <dgm:prSet/>
      <dgm:spPr/>
      <dgm:t>
        <a:bodyPr/>
        <a:lstStyle/>
        <a:p>
          <a:endParaRPr lang="ru-RU"/>
        </a:p>
      </dgm:t>
    </dgm:pt>
    <dgm:pt modelId="{CB3DDA66-9423-4845-8A5C-8CC2F510B74B}" type="sibTrans" cxnId="{65166609-29CB-49FA-B54A-325A2CBB72AE}">
      <dgm:prSet/>
      <dgm:spPr/>
      <dgm:t>
        <a:bodyPr/>
        <a:lstStyle/>
        <a:p>
          <a:endParaRPr lang="ru-RU"/>
        </a:p>
      </dgm:t>
    </dgm:pt>
    <dgm:pt modelId="{0574DABE-7B3D-42B1-B1BD-5E8134A64F1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2. Заполнение заявления в ИС на обучение по госзаказу и выбор до 4-х специальностей и 4-х колледжей, загрузка документа, подтверждающего квотную категорию</a:t>
          </a:r>
        </a:p>
      </dgm:t>
    </dgm:pt>
    <dgm:pt modelId="{C881B845-D7A1-49A1-AAAC-11F7A2752882}" type="parTrans" cxnId="{F76FC634-962F-4F4A-B797-FA5E09367107}">
      <dgm:prSet/>
      <dgm:spPr/>
      <dgm:t>
        <a:bodyPr/>
        <a:lstStyle/>
        <a:p>
          <a:endParaRPr lang="ru-RU"/>
        </a:p>
      </dgm:t>
    </dgm:pt>
    <dgm:pt modelId="{3E3FE134-1E95-418C-8BCE-C4066D52A893}" type="sibTrans" cxnId="{F76FC634-962F-4F4A-B797-FA5E09367107}">
      <dgm:prSet/>
      <dgm:spPr/>
      <dgm:t>
        <a:bodyPr/>
        <a:lstStyle/>
        <a:p>
          <a:endParaRPr lang="ru-RU"/>
        </a:p>
      </dgm:t>
    </dgm:pt>
    <dgm:pt modelId="{8D13C669-9EDD-4640-B9C8-E8EB199FFB3D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3. Определение среднего конкурсного балла абитуриентов по обязательным и профильным предметам через НОБД</a:t>
          </a:r>
        </a:p>
        <a:p>
          <a:endParaRPr lang="ru-RU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FFDC35C-DDBC-499C-8C07-0039EA1F14D2}" type="parTrans" cxnId="{05F561C2-7291-4921-BBE7-570E319B9FE2}">
      <dgm:prSet/>
      <dgm:spPr/>
      <dgm:t>
        <a:bodyPr/>
        <a:lstStyle/>
        <a:p>
          <a:endParaRPr lang="ru-RU"/>
        </a:p>
      </dgm:t>
    </dgm:pt>
    <dgm:pt modelId="{73D2116A-C5F6-4C93-AF55-0FBA08BC2D02}" type="sibTrans" cxnId="{05F561C2-7291-4921-BBE7-570E319B9FE2}">
      <dgm:prSet/>
      <dgm:spPr/>
      <dgm:t>
        <a:bodyPr/>
        <a:lstStyle/>
        <a:p>
          <a:endParaRPr lang="ru-RU"/>
        </a:p>
      </dgm:t>
    </dgm:pt>
    <dgm:pt modelId="{3338BF78-2DB1-4B5E-BB8F-483892BA2004}">
      <dgm:prSet/>
      <dgm:spPr/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4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. Ранжирование абитуриентов по специальностям и колледжам на основе среднего конкурсного балла и квотной категории</a:t>
          </a:r>
          <a:endParaRPr lang="ru-RU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2568BF0-3930-4ADA-AAB7-23F8ED6476FA}" type="parTrans" cxnId="{09C39AD6-2490-4C23-9992-6955A0F2B3A0}">
      <dgm:prSet/>
      <dgm:spPr/>
      <dgm:t>
        <a:bodyPr/>
        <a:lstStyle/>
        <a:p>
          <a:endParaRPr lang="ru-RU"/>
        </a:p>
      </dgm:t>
    </dgm:pt>
    <dgm:pt modelId="{613A8142-EC51-486D-9C31-58F90E8A6FC4}" type="sibTrans" cxnId="{09C39AD6-2490-4C23-9992-6955A0F2B3A0}">
      <dgm:prSet/>
      <dgm:spPr/>
      <dgm:t>
        <a:bodyPr/>
        <a:lstStyle/>
        <a:p>
          <a:endParaRPr lang="ru-RU"/>
        </a:p>
      </dgm:t>
    </dgm:pt>
    <dgm:pt modelId="{2E6517B4-F38F-474A-8627-55136C6EA9F6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5. Распределение абитуриентов по специальностям и колледжам</a:t>
          </a:r>
          <a:endParaRPr lang="ru-RU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4E40AB6-CCDC-4EA0-8502-C8101D602279}" type="parTrans" cxnId="{DCA21390-520B-4E9B-8D5D-8378990BD647}">
      <dgm:prSet/>
      <dgm:spPr/>
      <dgm:t>
        <a:bodyPr/>
        <a:lstStyle/>
        <a:p>
          <a:endParaRPr lang="ru-RU"/>
        </a:p>
      </dgm:t>
    </dgm:pt>
    <dgm:pt modelId="{E5149A0E-040B-4DA7-BDA9-7399EF2C18DB}" type="sibTrans" cxnId="{DCA21390-520B-4E9B-8D5D-8378990BD647}">
      <dgm:prSet/>
      <dgm:spPr/>
      <dgm:t>
        <a:bodyPr/>
        <a:lstStyle/>
        <a:p>
          <a:endParaRPr lang="ru-RU"/>
        </a:p>
      </dgm:t>
    </dgm:pt>
    <dgm:pt modelId="{4574CA10-432B-4304-8BDB-4981DEB872E4}" type="pres">
      <dgm:prSet presAssocID="{E51BC2D9-A8FE-4120-AD43-AF9C3529CD1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B53ABB-5747-4E92-B84E-CE0009AC028F}" type="pres">
      <dgm:prSet presAssocID="{4A325CD5-C9F6-4486-8E25-329E747F858A}" presName="composite" presStyleCnt="0"/>
      <dgm:spPr/>
    </dgm:pt>
    <dgm:pt modelId="{75D159DF-1FDF-4637-8BDD-3E872C084AAC}" type="pres">
      <dgm:prSet presAssocID="{4A325CD5-C9F6-4486-8E25-329E747F858A}" presName="LShape" presStyleLbl="alignNode1" presStyleIdx="0" presStyleCnt="9" custLinFactNeighborX="-473" custLinFactNeighborY="-3772"/>
      <dgm:spPr/>
    </dgm:pt>
    <dgm:pt modelId="{96E2E322-1C9C-4D63-9851-710876F37594}" type="pres">
      <dgm:prSet presAssocID="{4A325CD5-C9F6-4486-8E25-329E747F858A}" presName="ParentText" presStyleLbl="revTx" presStyleIdx="0" presStyleCnt="5" custScaleX="109349" custLinFactNeighborX="8378" custLinFactNeighborY="-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D5E9B-AD58-4CFD-B7FF-3170C06BCE7F}" type="pres">
      <dgm:prSet presAssocID="{4A325CD5-C9F6-4486-8E25-329E747F858A}" presName="Triangle" presStyleLbl="alignNode1" presStyleIdx="1" presStyleCnt="9"/>
      <dgm:spPr/>
    </dgm:pt>
    <dgm:pt modelId="{C7905DFE-3B5A-4DC8-BF69-569F2DE361EB}" type="pres">
      <dgm:prSet presAssocID="{CB3DDA66-9423-4845-8A5C-8CC2F510B74B}" presName="sibTrans" presStyleCnt="0"/>
      <dgm:spPr/>
    </dgm:pt>
    <dgm:pt modelId="{13A38E69-50DF-43FC-B1B3-AB571494DBE7}" type="pres">
      <dgm:prSet presAssocID="{CB3DDA66-9423-4845-8A5C-8CC2F510B74B}" presName="space" presStyleCnt="0"/>
      <dgm:spPr/>
    </dgm:pt>
    <dgm:pt modelId="{A5044937-A9FA-42B5-9908-38B449D7D7B5}" type="pres">
      <dgm:prSet presAssocID="{0574DABE-7B3D-42B1-B1BD-5E8134A64F1A}" presName="composite" presStyleCnt="0"/>
      <dgm:spPr/>
    </dgm:pt>
    <dgm:pt modelId="{AA15CBF5-6C38-4B1A-A1EA-4F0A571D9033}" type="pres">
      <dgm:prSet presAssocID="{0574DABE-7B3D-42B1-B1BD-5E8134A64F1A}" presName="LShape" presStyleLbl="alignNode1" presStyleIdx="2" presStyleCnt="9"/>
      <dgm:spPr/>
    </dgm:pt>
    <dgm:pt modelId="{854AB414-1365-42F9-A86D-40878E8AE624}" type="pres">
      <dgm:prSet presAssocID="{0574DABE-7B3D-42B1-B1BD-5E8134A64F1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FEE6C-403B-4751-9772-EE2501E2246C}" type="pres">
      <dgm:prSet presAssocID="{0574DABE-7B3D-42B1-B1BD-5E8134A64F1A}" presName="Triangle" presStyleLbl="alignNode1" presStyleIdx="3" presStyleCnt="9"/>
      <dgm:spPr/>
    </dgm:pt>
    <dgm:pt modelId="{EFCB3853-B95A-4940-A981-D2882F70C528}" type="pres">
      <dgm:prSet presAssocID="{3E3FE134-1E95-418C-8BCE-C4066D52A893}" presName="sibTrans" presStyleCnt="0"/>
      <dgm:spPr/>
    </dgm:pt>
    <dgm:pt modelId="{0BA855A4-D54B-4457-91CB-F8728F6F8AE3}" type="pres">
      <dgm:prSet presAssocID="{3E3FE134-1E95-418C-8BCE-C4066D52A893}" presName="space" presStyleCnt="0"/>
      <dgm:spPr/>
    </dgm:pt>
    <dgm:pt modelId="{C921B371-4E5C-47E4-9960-F02A617D26CA}" type="pres">
      <dgm:prSet presAssocID="{8D13C669-9EDD-4640-B9C8-E8EB199FFB3D}" presName="composite" presStyleCnt="0"/>
      <dgm:spPr/>
    </dgm:pt>
    <dgm:pt modelId="{2F8C2E40-DC00-44FC-A264-AF82D36CD558}" type="pres">
      <dgm:prSet presAssocID="{8D13C669-9EDD-4640-B9C8-E8EB199FFB3D}" presName="LShape" presStyleLbl="alignNode1" presStyleIdx="4" presStyleCnt="9"/>
      <dgm:spPr/>
    </dgm:pt>
    <dgm:pt modelId="{B692EFCB-C574-4C10-9F38-06B5BC350E5F}" type="pres">
      <dgm:prSet presAssocID="{8D13C669-9EDD-4640-B9C8-E8EB199FFB3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FD19B-0715-490A-BB3A-45153C8461CD}" type="pres">
      <dgm:prSet presAssocID="{8D13C669-9EDD-4640-B9C8-E8EB199FFB3D}" presName="Triangle" presStyleLbl="alignNode1" presStyleIdx="5" presStyleCnt="9"/>
      <dgm:spPr/>
    </dgm:pt>
    <dgm:pt modelId="{2E83D4B7-7AC4-4670-8A67-A60E2222DD75}" type="pres">
      <dgm:prSet presAssocID="{73D2116A-C5F6-4C93-AF55-0FBA08BC2D02}" presName="sibTrans" presStyleCnt="0"/>
      <dgm:spPr/>
    </dgm:pt>
    <dgm:pt modelId="{CE9D8C2D-B91B-4AD3-9C65-C9212323C71F}" type="pres">
      <dgm:prSet presAssocID="{73D2116A-C5F6-4C93-AF55-0FBA08BC2D02}" presName="space" presStyleCnt="0"/>
      <dgm:spPr/>
    </dgm:pt>
    <dgm:pt modelId="{9B74B69B-890D-402D-B071-B9D85324CE05}" type="pres">
      <dgm:prSet presAssocID="{3338BF78-2DB1-4B5E-BB8F-483892BA2004}" presName="composite" presStyleCnt="0"/>
      <dgm:spPr/>
    </dgm:pt>
    <dgm:pt modelId="{0781E076-D751-4535-B612-D10B2BB6A17E}" type="pres">
      <dgm:prSet presAssocID="{3338BF78-2DB1-4B5E-BB8F-483892BA2004}" presName="LShape" presStyleLbl="alignNode1" presStyleIdx="6" presStyleCnt="9"/>
      <dgm:spPr/>
    </dgm:pt>
    <dgm:pt modelId="{AA945C65-D727-4B48-B7B4-E733D7E8EAD7}" type="pres">
      <dgm:prSet presAssocID="{3338BF78-2DB1-4B5E-BB8F-483892BA200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7BA9E-D776-44E3-AC85-B82ABD59EB6E}" type="pres">
      <dgm:prSet presAssocID="{3338BF78-2DB1-4B5E-BB8F-483892BA2004}" presName="Triangle" presStyleLbl="alignNode1" presStyleIdx="7" presStyleCnt="9"/>
      <dgm:spPr/>
    </dgm:pt>
    <dgm:pt modelId="{78F92620-5DBB-40C4-A7FE-ACBC72766ECA}" type="pres">
      <dgm:prSet presAssocID="{613A8142-EC51-486D-9C31-58F90E8A6FC4}" presName="sibTrans" presStyleCnt="0"/>
      <dgm:spPr/>
    </dgm:pt>
    <dgm:pt modelId="{889F8607-2D1C-488C-A3B8-F4259B3C73FC}" type="pres">
      <dgm:prSet presAssocID="{613A8142-EC51-486D-9C31-58F90E8A6FC4}" presName="space" presStyleCnt="0"/>
      <dgm:spPr/>
    </dgm:pt>
    <dgm:pt modelId="{A3C5A8BD-0E53-4B50-949D-3D1F1BC40EE7}" type="pres">
      <dgm:prSet presAssocID="{2E6517B4-F38F-474A-8627-55136C6EA9F6}" presName="composite" presStyleCnt="0"/>
      <dgm:spPr/>
    </dgm:pt>
    <dgm:pt modelId="{49B346B2-02FF-4AB3-BFA3-04C340341E9F}" type="pres">
      <dgm:prSet presAssocID="{2E6517B4-F38F-474A-8627-55136C6EA9F6}" presName="LShape" presStyleLbl="alignNode1" presStyleIdx="8" presStyleCnt="9" custLinFactNeighborX="5304" custLinFactNeighborY="736"/>
      <dgm:spPr/>
    </dgm:pt>
    <dgm:pt modelId="{8FD1050E-E14D-4091-ACA2-9BEB31DCEF40}" type="pres">
      <dgm:prSet presAssocID="{2E6517B4-F38F-474A-8627-55136C6EA9F6}" presName="ParentText" presStyleLbl="revTx" presStyleIdx="4" presStyleCnt="5" custLinFactNeighborX="6398" custLinFactNeighborY="1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21390-520B-4E9B-8D5D-8378990BD647}" srcId="{E51BC2D9-A8FE-4120-AD43-AF9C3529CD1F}" destId="{2E6517B4-F38F-474A-8627-55136C6EA9F6}" srcOrd="4" destOrd="0" parTransId="{94E40AB6-CCDC-4EA0-8502-C8101D602279}" sibTransId="{E5149A0E-040B-4DA7-BDA9-7399EF2C18DB}"/>
    <dgm:cxn modelId="{F76FC634-962F-4F4A-B797-FA5E09367107}" srcId="{E51BC2D9-A8FE-4120-AD43-AF9C3529CD1F}" destId="{0574DABE-7B3D-42B1-B1BD-5E8134A64F1A}" srcOrd="1" destOrd="0" parTransId="{C881B845-D7A1-49A1-AAAC-11F7A2752882}" sibTransId="{3E3FE134-1E95-418C-8BCE-C4066D52A893}"/>
    <dgm:cxn modelId="{34909068-8BAF-4751-B6CF-370D03493473}" type="presOf" srcId="{2E6517B4-F38F-474A-8627-55136C6EA9F6}" destId="{8FD1050E-E14D-4091-ACA2-9BEB31DCEF40}" srcOrd="0" destOrd="0" presId="urn:microsoft.com/office/officeart/2009/3/layout/StepUpProcess"/>
    <dgm:cxn modelId="{E710C21B-DCC4-41B2-AD21-22F311D3B9EA}" type="presOf" srcId="{0574DABE-7B3D-42B1-B1BD-5E8134A64F1A}" destId="{854AB414-1365-42F9-A86D-40878E8AE624}" srcOrd="0" destOrd="0" presId="urn:microsoft.com/office/officeart/2009/3/layout/StepUpProcess"/>
    <dgm:cxn modelId="{DB51ACC9-5F9A-47B6-80AB-5392412F5824}" type="presOf" srcId="{4A325CD5-C9F6-4486-8E25-329E747F858A}" destId="{96E2E322-1C9C-4D63-9851-710876F37594}" srcOrd="0" destOrd="0" presId="urn:microsoft.com/office/officeart/2009/3/layout/StepUpProcess"/>
    <dgm:cxn modelId="{65166609-29CB-49FA-B54A-325A2CBB72AE}" srcId="{E51BC2D9-A8FE-4120-AD43-AF9C3529CD1F}" destId="{4A325CD5-C9F6-4486-8E25-329E747F858A}" srcOrd="0" destOrd="0" parTransId="{F4AC093A-7DBE-41DF-B093-707CD27C9731}" sibTransId="{CB3DDA66-9423-4845-8A5C-8CC2F510B74B}"/>
    <dgm:cxn modelId="{A4C69207-D1E5-4DB3-9FEC-86955015DC4F}" type="presOf" srcId="{E51BC2D9-A8FE-4120-AD43-AF9C3529CD1F}" destId="{4574CA10-432B-4304-8BDB-4981DEB872E4}" srcOrd="0" destOrd="0" presId="urn:microsoft.com/office/officeart/2009/3/layout/StepUpProcess"/>
    <dgm:cxn modelId="{09C39AD6-2490-4C23-9992-6955A0F2B3A0}" srcId="{E51BC2D9-A8FE-4120-AD43-AF9C3529CD1F}" destId="{3338BF78-2DB1-4B5E-BB8F-483892BA2004}" srcOrd="3" destOrd="0" parTransId="{92568BF0-3930-4ADA-AAB7-23F8ED6476FA}" sibTransId="{613A8142-EC51-486D-9C31-58F90E8A6FC4}"/>
    <dgm:cxn modelId="{0A1064F6-5E79-441C-8A0D-FB58E0A46707}" type="presOf" srcId="{8D13C669-9EDD-4640-B9C8-E8EB199FFB3D}" destId="{B692EFCB-C574-4C10-9F38-06B5BC350E5F}" srcOrd="0" destOrd="0" presId="urn:microsoft.com/office/officeart/2009/3/layout/StepUpProcess"/>
    <dgm:cxn modelId="{05F561C2-7291-4921-BBE7-570E319B9FE2}" srcId="{E51BC2D9-A8FE-4120-AD43-AF9C3529CD1F}" destId="{8D13C669-9EDD-4640-B9C8-E8EB199FFB3D}" srcOrd="2" destOrd="0" parTransId="{5FFDC35C-DDBC-499C-8C07-0039EA1F14D2}" sibTransId="{73D2116A-C5F6-4C93-AF55-0FBA08BC2D02}"/>
    <dgm:cxn modelId="{1BE6A4CA-473A-4DD2-947D-435658104109}" type="presOf" srcId="{3338BF78-2DB1-4B5E-BB8F-483892BA2004}" destId="{AA945C65-D727-4B48-B7B4-E733D7E8EAD7}" srcOrd="0" destOrd="0" presId="urn:microsoft.com/office/officeart/2009/3/layout/StepUpProcess"/>
    <dgm:cxn modelId="{D523A694-58B4-44BE-8C86-FF13BC3048A5}" type="presParOf" srcId="{4574CA10-432B-4304-8BDB-4981DEB872E4}" destId="{2EB53ABB-5747-4E92-B84E-CE0009AC028F}" srcOrd="0" destOrd="0" presId="urn:microsoft.com/office/officeart/2009/3/layout/StepUpProcess"/>
    <dgm:cxn modelId="{BE0A9E2D-0CF0-4909-AAB9-AFB284ADB3AB}" type="presParOf" srcId="{2EB53ABB-5747-4E92-B84E-CE0009AC028F}" destId="{75D159DF-1FDF-4637-8BDD-3E872C084AAC}" srcOrd="0" destOrd="0" presId="urn:microsoft.com/office/officeart/2009/3/layout/StepUpProcess"/>
    <dgm:cxn modelId="{21C84289-5508-4032-934A-A7B83DFD4C7A}" type="presParOf" srcId="{2EB53ABB-5747-4E92-B84E-CE0009AC028F}" destId="{96E2E322-1C9C-4D63-9851-710876F37594}" srcOrd="1" destOrd="0" presId="urn:microsoft.com/office/officeart/2009/3/layout/StepUpProcess"/>
    <dgm:cxn modelId="{16703E56-E9F0-4DFC-A671-5B40A3B59931}" type="presParOf" srcId="{2EB53ABB-5747-4E92-B84E-CE0009AC028F}" destId="{607D5E9B-AD58-4CFD-B7FF-3170C06BCE7F}" srcOrd="2" destOrd="0" presId="urn:microsoft.com/office/officeart/2009/3/layout/StepUpProcess"/>
    <dgm:cxn modelId="{CF2E23B0-0CE1-4BF1-9BDC-C972091E144F}" type="presParOf" srcId="{4574CA10-432B-4304-8BDB-4981DEB872E4}" destId="{C7905DFE-3B5A-4DC8-BF69-569F2DE361EB}" srcOrd="1" destOrd="0" presId="urn:microsoft.com/office/officeart/2009/3/layout/StepUpProcess"/>
    <dgm:cxn modelId="{E4205989-17D9-46E7-B42D-17159E60C477}" type="presParOf" srcId="{C7905DFE-3B5A-4DC8-BF69-569F2DE361EB}" destId="{13A38E69-50DF-43FC-B1B3-AB571494DBE7}" srcOrd="0" destOrd="0" presId="urn:microsoft.com/office/officeart/2009/3/layout/StepUpProcess"/>
    <dgm:cxn modelId="{1A4D48B9-0C7E-48EB-946B-833C1CE2E769}" type="presParOf" srcId="{4574CA10-432B-4304-8BDB-4981DEB872E4}" destId="{A5044937-A9FA-42B5-9908-38B449D7D7B5}" srcOrd="2" destOrd="0" presId="urn:microsoft.com/office/officeart/2009/3/layout/StepUpProcess"/>
    <dgm:cxn modelId="{99900450-3D0E-4762-9360-02ED1B7C25DE}" type="presParOf" srcId="{A5044937-A9FA-42B5-9908-38B449D7D7B5}" destId="{AA15CBF5-6C38-4B1A-A1EA-4F0A571D9033}" srcOrd="0" destOrd="0" presId="urn:microsoft.com/office/officeart/2009/3/layout/StepUpProcess"/>
    <dgm:cxn modelId="{AAB28F06-B19A-473D-9B3C-E690B996A7E2}" type="presParOf" srcId="{A5044937-A9FA-42B5-9908-38B449D7D7B5}" destId="{854AB414-1365-42F9-A86D-40878E8AE624}" srcOrd="1" destOrd="0" presId="urn:microsoft.com/office/officeart/2009/3/layout/StepUpProcess"/>
    <dgm:cxn modelId="{AFE1427A-4F9F-4A29-8313-5E56078701BD}" type="presParOf" srcId="{A5044937-A9FA-42B5-9908-38B449D7D7B5}" destId="{4FCFEE6C-403B-4751-9772-EE2501E2246C}" srcOrd="2" destOrd="0" presId="urn:microsoft.com/office/officeart/2009/3/layout/StepUpProcess"/>
    <dgm:cxn modelId="{56DCFB5E-C28C-486F-8D52-E2978340CE4F}" type="presParOf" srcId="{4574CA10-432B-4304-8BDB-4981DEB872E4}" destId="{EFCB3853-B95A-4940-A981-D2882F70C528}" srcOrd="3" destOrd="0" presId="urn:microsoft.com/office/officeart/2009/3/layout/StepUpProcess"/>
    <dgm:cxn modelId="{B4C6FE08-C3D1-45C6-AB89-44C84A3D2835}" type="presParOf" srcId="{EFCB3853-B95A-4940-A981-D2882F70C528}" destId="{0BA855A4-D54B-4457-91CB-F8728F6F8AE3}" srcOrd="0" destOrd="0" presId="urn:microsoft.com/office/officeart/2009/3/layout/StepUpProcess"/>
    <dgm:cxn modelId="{343C39D1-BB75-49A7-B975-B5AADA0AEA11}" type="presParOf" srcId="{4574CA10-432B-4304-8BDB-4981DEB872E4}" destId="{C921B371-4E5C-47E4-9960-F02A617D26CA}" srcOrd="4" destOrd="0" presId="urn:microsoft.com/office/officeart/2009/3/layout/StepUpProcess"/>
    <dgm:cxn modelId="{A47661B4-5A51-4FD4-A95E-18504FBF4D5B}" type="presParOf" srcId="{C921B371-4E5C-47E4-9960-F02A617D26CA}" destId="{2F8C2E40-DC00-44FC-A264-AF82D36CD558}" srcOrd="0" destOrd="0" presId="urn:microsoft.com/office/officeart/2009/3/layout/StepUpProcess"/>
    <dgm:cxn modelId="{DDC7ACAD-56A1-4433-9BB7-9529ACAD643C}" type="presParOf" srcId="{C921B371-4E5C-47E4-9960-F02A617D26CA}" destId="{B692EFCB-C574-4C10-9F38-06B5BC350E5F}" srcOrd="1" destOrd="0" presId="urn:microsoft.com/office/officeart/2009/3/layout/StepUpProcess"/>
    <dgm:cxn modelId="{21BD05A2-12FA-4458-8596-2CA951C15BAC}" type="presParOf" srcId="{C921B371-4E5C-47E4-9960-F02A617D26CA}" destId="{FADFD19B-0715-490A-BB3A-45153C8461CD}" srcOrd="2" destOrd="0" presId="urn:microsoft.com/office/officeart/2009/3/layout/StepUpProcess"/>
    <dgm:cxn modelId="{F20F1A29-981D-4E78-A0F0-712B28EEB5A6}" type="presParOf" srcId="{4574CA10-432B-4304-8BDB-4981DEB872E4}" destId="{2E83D4B7-7AC4-4670-8A67-A60E2222DD75}" srcOrd="5" destOrd="0" presId="urn:microsoft.com/office/officeart/2009/3/layout/StepUpProcess"/>
    <dgm:cxn modelId="{E838878F-9C46-49B3-8304-A6CF0517D3B9}" type="presParOf" srcId="{2E83D4B7-7AC4-4670-8A67-A60E2222DD75}" destId="{CE9D8C2D-B91B-4AD3-9C65-C9212323C71F}" srcOrd="0" destOrd="0" presId="urn:microsoft.com/office/officeart/2009/3/layout/StepUpProcess"/>
    <dgm:cxn modelId="{EC75DFCD-9BFF-4BDF-A48E-2C1AABB61A7B}" type="presParOf" srcId="{4574CA10-432B-4304-8BDB-4981DEB872E4}" destId="{9B74B69B-890D-402D-B071-B9D85324CE05}" srcOrd="6" destOrd="0" presId="urn:microsoft.com/office/officeart/2009/3/layout/StepUpProcess"/>
    <dgm:cxn modelId="{11884C96-8971-4574-930F-AF8DC18F68C5}" type="presParOf" srcId="{9B74B69B-890D-402D-B071-B9D85324CE05}" destId="{0781E076-D751-4535-B612-D10B2BB6A17E}" srcOrd="0" destOrd="0" presId="urn:microsoft.com/office/officeart/2009/3/layout/StepUpProcess"/>
    <dgm:cxn modelId="{5FD622FF-1E4F-41A9-B788-79EA476C0205}" type="presParOf" srcId="{9B74B69B-890D-402D-B071-B9D85324CE05}" destId="{AA945C65-D727-4B48-B7B4-E733D7E8EAD7}" srcOrd="1" destOrd="0" presId="urn:microsoft.com/office/officeart/2009/3/layout/StepUpProcess"/>
    <dgm:cxn modelId="{ECB5895C-A7D2-490B-9DC1-9A120BB1CD3B}" type="presParOf" srcId="{9B74B69B-890D-402D-B071-B9D85324CE05}" destId="{8CF7BA9E-D776-44E3-AC85-B82ABD59EB6E}" srcOrd="2" destOrd="0" presId="urn:microsoft.com/office/officeart/2009/3/layout/StepUpProcess"/>
    <dgm:cxn modelId="{566E7ED5-B5CC-43AB-B25E-78482C37C008}" type="presParOf" srcId="{4574CA10-432B-4304-8BDB-4981DEB872E4}" destId="{78F92620-5DBB-40C4-A7FE-ACBC72766ECA}" srcOrd="7" destOrd="0" presId="urn:microsoft.com/office/officeart/2009/3/layout/StepUpProcess"/>
    <dgm:cxn modelId="{951E8A0C-3E9E-4336-B157-389418B4BE50}" type="presParOf" srcId="{78F92620-5DBB-40C4-A7FE-ACBC72766ECA}" destId="{889F8607-2D1C-488C-A3B8-F4259B3C73FC}" srcOrd="0" destOrd="0" presId="urn:microsoft.com/office/officeart/2009/3/layout/StepUpProcess"/>
    <dgm:cxn modelId="{3058946A-841E-4933-AFEE-6C95E08DBAA3}" type="presParOf" srcId="{4574CA10-432B-4304-8BDB-4981DEB872E4}" destId="{A3C5A8BD-0E53-4B50-949D-3D1F1BC40EE7}" srcOrd="8" destOrd="0" presId="urn:microsoft.com/office/officeart/2009/3/layout/StepUpProcess"/>
    <dgm:cxn modelId="{D67C4F18-0532-42A0-A091-D564EB97C846}" type="presParOf" srcId="{A3C5A8BD-0E53-4B50-949D-3D1F1BC40EE7}" destId="{49B346B2-02FF-4AB3-BFA3-04C340341E9F}" srcOrd="0" destOrd="0" presId="urn:microsoft.com/office/officeart/2009/3/layout/StepUpProcess"/>
    <dgm:cxn modelId="{E08456BD-A10B-4ABA-8C3C-3EF72B392FE4}" type="presParOf" srcId="{A3C5A8BD-0E53-4B50-949D-3D1F1BC40EE7}" destId="{8FD1050E-E14D-4091-ACA2-9BEB31DCEF40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159DF-1FDF-4637-8BDD-3E872C084AAC}">
      <dsp:nvSpPr>
        <dsp:cNvPr id="0" name=""/>
        <dsp:cNvSpPr/>
      </dsp:nvSpPr>
      <dsp:spPr>
        <a:xfrm rot="5400000">
          <a:off x="775646" y="1520541"/>
          <a:ext cx="1047270" cy="1742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2E322-1C9C-4D63-9851-710876F37594}">
      <dsp:nvSpPr>
        <dsp:cNvPr id="0" name=""/>
        <dsp:cNvSpPr/>
      </dsp:nvSpPr>
      <dsp:spPr>
        <a:xfrm>
          <a:off x="667339" y="2066994"/>
          <a:ext cx="1720344" cy="137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1. Регистрация выпускников 9-х классов, желающих обучаться по госзаказу в ИС образовательного портала</a:t>
          </a:r>
        </a:p>
      </dsp:txBody>
      <dsp:txXfrm>
        <a:off x="667339" y="2066994"/>
        <a:ext cx="1720344" cy="1379054"/>
      </dsp:txXfrm>
    </dsp:sp>
    <dsp:sp modelId="{607D5E9B-AD58-4CFD-B7FF-3170C06BCE7F}">
      <dsp:nvSpPr>
        <dsp:cNvPr id="0" name=""/>
        <dsp:cNvSpPr/>
      </dsp:nvSpPr>
      <dsp:spPr>
        <a:xfrm>
          <a:off x="1885492" y="1431749"/>
          <a:ext cx="296841" cy="29684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5CBF5-6C38-4B1A-A1EA-4F0A571D9033}">
      <dsp:nvSpPr>
        <dsp:cNvPr id="0" name=""/>
        <dsp:cNvSpPr/>
      </dsp:nvSpPr>
      <dsp:spPr>
        <a:xfrm rot="5400000">
          <a:off x="2783408" y="1083459"/>
          <a:ext cx="1047270" cy="1742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AB414-1365-42F9-A86D-40878E8AE624}">
      <dsp:nvSpPr>
        <dsp:cNvPr id="0" name=""/>
        <dsp:cNvSpPr/>
      </dsp:nvSpPr>
      <dsp:spPr>
        <a:xfrm>
          <a:off x="2608593" y="1604131"/>
          <a:ext cx="1573260" cy="137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2. Заполнение заявления в ИС на обучение по госзаказу и выбор до 4-х специальностей и 4-х колледжей, загрузка документа, подтверждающего квотную категорию</a:t>
          </a:r>
        </a:p>
      </dsp:txBody>
      <dsp:txXfrm>
        <a:off x="2608593" y="1604131"/>
        <a:ext cx="1573260" cy="1379054"/>
      </dsp:txXfrm>
    </dsp:sp>
    <dsp:sp modelId="{4FCFEE6C-403B-4751-9772-EE2501E2246C}">
      <dsp:nvSpPr>
        <dsp:cNvPr id="0" name=""/>
        <dsp:cNvSpPr/>
      </dsp:nvSpPr>
      <dsp:spPr>
        <a:xfrm>
          <a:off x="3885012" y="955164"/>
          <a:ext cx="296841" cy="29684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C2E40-DC00-44FC-A264-AF82D36CD558}">
      <dsp:nvSpPr>
        <dsp:cNvPr id="0" name=""/>
        <dsp:cNvSpPr/>
      </dsp:nvSpPr>
      <dsp:spPr>
        <a:xfrm rot="5400000">
          <a:off x="4782928" y="606873"/>
          <a:ext cx="1047270" cy="1742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2EFCB-C574-4C10-9F38-06B5BC350E5F}">
      <dsp:nvSpPr>
        <dsp:cNvPr id="0" name=""/>
        <dsp:cNvSpPr/>
      </dsp:nvSpPr>
      <dsp:spPr>
        <a:xfrm>
          <a:off x="4608113" y="1127546"/>
          <a:ext cx="1573260" cy="137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3. Определение среднего конкурсного балла абитуриентов по обязательным и профильным предметам через НОБД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608113" y="1127546"/>
        <a:ext cx="1573260" cy="1379054"/>
      </dsp:txXfrm>
    </dsp:sp>
    <dsp:sp modelId="{FADFD19B-0715-490A-BB3A-45153C8461CD}">
      <dsp:nvSpPr>
        <dsp:cNvPr id="0" name=""/>
        <dsp:cNvSpPr/>
      </dsp:nvSpPr>
      <dsp:spPr>
        <a:xfrm>
          <a:off x="5884531" y="478579"/>
          <a:ext cx="296841" cy="29684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1E076-D751-4535-B612-D10B2BB6A17E}">
      <dsp:nvSpPr>
        <dsp:cNvPr id="0" name=""/>
        <dsp:cNvSpPr/>
      </dsp:nvSpPr>
      <dsp:spPr>
        <a:xfrm rot="5400000">
          <a:off x="6782448" y="130288"/>
          <a:ext cx="1047270" cy="1742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45C65-D727-4B48-B7B4-E733D7E8EAD7}">
      <dsp:nvSpPr>
        <dsp:cNvPr id="0" name=""/>
        <dsp:cNvSpPr/>
      </dsp:nvSpPr>
      <dsp:spPr>
        <a:xfrm>
          <a:off x="6607632" y="650961"/>
          <a:ext cx="1573260" cy="137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4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. Ранжирование абитуриентов по специальностям и колледжам на основе среднего конкурсного балла и квотной категории</a:t>
          </a:r>
          <a:endParaRPr lang="ru-RU" sz="1200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6607632" y="650961"/>
        <a:ext cx="1573260" cy="1379054"/>
      </dsp:txXfrm>
    </dsp:sp>
    <dsp:sp modelId="{8CF7BA9E-D776-44E3-AC85-B82ABD59EB6E}">
      <dsp:nvSpPr>
        <dsp:cNvPr id="0" name=""/>
        <dsp:cNvSpPr/>
      </dsp:nvSpPr>
      <dsp:spPr>
        <a:xfrm>
          <a:off x="7884051" y="1994"/>
          <a:ext cx="296841" cy="29684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346B2-02FF-4AB3-BFA3-04C340341E9F}">
      <dsp:nvSpPr>
        <dsp:cNvPr id="0" name=""/>
        <dsp:cNvSpPr/>
      </dsp:nvSpPr>
      <dsp:spPr>
        <a:xfrm rot="5400000">
          <a:off x="8874397" y="-338588"/>
          <a:ext cx="1047270" cy="1742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1050E-E14D-4091-ACA2-9BEB31DCEF40}">
      <dsp:nvSpPr>
        <dsp:cNvPr id="0" name=""/>
        <dsp:cNvSpPr/>
      </dsp:nvSpPr>
      <dsp:spPr>
        <a:xfrm>
          <a:off x="8707809" y="193669"/>
          <a:ext cx="1573260" cy="137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rPr>
            <a:t>5. Распределение абитуриентов по специальностям и колледжам</a:t>
          </a:r>
          <a:endParaRPr lang="ru-RU" sz="1200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8707809" y="193669"/>
        <a:ext cx="1573260" cy="1379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9E293-4E99-417B-871F-199C1C796EEF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A2B6-EA89-4A87-A2DA-1AF1BE5EE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4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6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8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3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8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7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3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0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45DA-8621-45DB-B4C8-30F41DD9CC20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49DB-ECF0-4CCE-815B-F2614401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4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9945C81-9D26-4999-A8B4-48A3E046685E}"/>
              </a:ext>
            </a:extLst>
          </p:cNvPr>
          <p:cNvSpPr/>
          <p:nvPr/>
        </p:nvSpPr>
        <p:spPr>
          <a:xfrm>
            <a:off x="8051638" y="4402349"/>
            <a:ext cx="4140362" cy="6480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767E0A9-7232-43EC-9F04-7418234E80AE}"/>
              </a:ext>
            </a:extLst>
          </p:cNvPr>
          <p:cNvSpPr/>
          <p:nvPr/>
        </p:nvSpPr>
        <p:spPr>
          <a:xfrm>
            <a:off x="0" y="4374049"/>
            <a:ext cx="4140362" cy="6480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4533" y="1302264"/>
            <a:ext cx="8461798" cy="15841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333F50"/>
                </a:solidFill>
                <a:latin typeface="Arial Narrow" pitchFamily="34" charset="0"/>
                <a:cs typeface="Arial" panose="020B0604020202020204" pitchFamily="34" charset="0"/>
              </a:rPr>
              <a:t>ПОРЯДОК ПРИЕМА В КОЛЛЕДЖИ В 2021 году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7960" y="68455"/>
            <a:ext cx="1255573" cy="1168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591075" y="713487"/>
            <a:ext cx="7525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" panose="020B0604020202020204" pitchFamily="34" charset="0"/>
              </a:rPr>
              <a:t>МИНИСТЕРСТВО ОБРАЗОВАНИЯ  И НАУКИ РЕСПУБЛИКИ КАЗАХСТАН</a:t>
            </a:r>
          </a:p>
          <a:p>
            <a:pPr algn="ctr"/>
            <a:endParaRPr lang="ru-RU" altLang="ru-RU" sz="1400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591075" y="340153"/>
            <a:ext cx="7426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k-KZ" altLang="ru-RU" sz="1400" b="1" dirty="0">
                <a:solidFill>
                  <a:schemeClr val="tx2"/>
                </a:solidFill>
                <a:latin typeface="Arial Narrow" pitchFamily="34" charset="0"/>
                <a:ea typeface="Arial Unicode MS" pitchFamily="34" charset="-128"/>
                <a:cs typeface="Arial" panose="020B0604020202020204" pitchFamily="34" charset="0"/>
              </a:rPr>
              <a:t>ҚАЗАҚСТАН РЕСПУБЛИКАСЫНЫҢ  БІЛІМ ЖӘНЕ ҒЫЛЫМ МИНИСТРЛІГІ</a:t>
            </a:r>
            <a:endParaRPr lang="ru-RU" altLang="ru-RU" sz="1400" dirty="0">
              <a:solidFill>
                <a:schemeClr val="tx2"/>
              </a:solidFill>
              <a:latin typeface="Arial Narrow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64221" y="689499"/>
            <a:ext cx="67530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25360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2021 год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40" y="3886585"/>
            <a:ext cx="2105177" cy="149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18" y="3867921"/>
            <a:ext cx="2104535" cy="15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25" y="3861049"/>
            <a:ext cx="2257715" cy="15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86" y="3872237"/>
            <a:ext cx="2339752" cy="15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3433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4529" y="1587605"/>
            <a:ext cx="3566984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 Narrow" pitchFamily="34" charset="0"/>
                <a:cs typeface="Arial" panose="020B0604020202020204" pitchFamily="34" charset="0"/>
              </a:rPr>
              <a:t>1. Принцип «деньги за студентом»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939480" y="1360672"/>
            <a:ext cx="5923003" cy="566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 Narrow" panose="020B0606020202030204" pitchFamily="34" charset="0"/>
              </a:rPr>
              <a:t>Госзаказ размещается </a:t>
            </a:r>
            <a:r>
              <a:rPr lang="ru-RU" sz="2000" b="1" dirty="0" smtClean="0">
                <a:latin typeface="Arial Narrow" panose="020B0606020202030204" pitchFamily="34" charset="0"/>
              </a:rPr>
              <a:t>по выбору абитуриентов </a:t>
            </a:r>
          </a:p>
          <a:p>
            <a:r>
              <a:rPr lang="ru-RU" sz="2000" b="1" smtClean="0">
                <a:latin typeface="Arial Narrow" panose="020B0606020202030204" pitchFamily="34" charset="0"/>
              </a:rPr>
              <a:t>по </a:t>
            </a:r>
            <a:r>
              <a:rPr lang="ru-RU" sz="2000" b="1" dirty="0" smtClean="0">
                <a:latin typeface="Arial Narrow" panose="020B0606020202030204" pitchFamily="34" charset="0"/>
              </a:rPr>
              <a:t>фактическому приему в колледжи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4529" y="2597170"/>
            <a:ext cx="3504858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 Narrow" pitchFamily="34" charset="0"/>
                <a:cs typeface="Arial" panose="020B0604020202020204" pitchFamily="34" charset="0"/>
              </a:rPr>
              <a:t>2. Обеспечение прозрачности и объективности приема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939481" y="2399012"/>
            <a:ext cx="5923002" cy="1060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 Narrow" panose="020B0606020202030204" pitchFamily="34" charset="0"/>
              </a:rPr>
              <a:t>Вступительные экзамены </a:t>
            </a:r>
            <a:r>
              <a:rPr lang="ru-RU" sz="2000" b="1" dirty="0" smtClean="0">
                <a:latin typeface="Arial Narrow" panose="020B0606020202030204" pitchFamily="34" charset="0"/>
              </a:rPr>
              <a:t>отменены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1600" i="1" dirty="0" smtClean="0">
                <a:latin typeface="Arial Narrow" panose="020B0606020202030204" pitchFamily="34" charset="0"/>
              </a:rPr>
              <a:t>(исключение педагогические, медицинские, творческие)</a:t>
            </a:r>
          </a:p>
          <a:p>
            <a:r>
              <a:rPr lang="ru-RU" sz="2000" b="1" dirty="0">
                <a:latin typeface="Arial Narrow" panose="020B0606020202030204" pitchFamily="34" charset="0"/>
              </a:rPr>
              <a:t>Конкурс </a:t>
            </a:r>
            <a:r>
              <a:rPr lang="ru-RU" sz="2000" b="1" dirty="0" smtClean="0">
                <a:latin typeface="Arial Narrow" panose="020B0606020202030204" pitchFamily="34" charset="0"/>
              </a:rPr>
              <a:t>автоматизирован</a:t>
            </a:r>
          </a:p>
          <a:p>
            <a:r>
              <a:rPr lang="ru-RU" sz="1600" i="1" dirty="0">
                <a:latin typeface="Arial Narrow" panose="020B0606020202030204" pitchFamily="34" charset="0"/>
              </a:rPr>
              <a:t>Единая ИС по области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96655" y="3740255"/>
            <a:ext cx="3504858" cy="91940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 Narrow" pitchFamily="34" charset="0"/>
                <a:cs typeface="Arial" panose="020B0604020202020204" pitchFamily="34" charset="0"/>
              </a:rPr>
              <a:t>3. Обеспечение бесплатным </a:t>
            </a:r>
            <a:r>
              <a:rPr lang="ru-RU" sz="1600" b="1" dirty="0" err="1">
                <a:latin typeface="Arial Narrow" pitchFamily="34" charset="0"/>
                <a:cs typeface="Arial" panose="020B0604020202020204" pitchFamily="34" charset="0"/>
              </a:rPr>
              <a:t>ТиПО</a:t>
            </a:r>
            <a:r>
              <a:rPr lang="ru-RU" sz="1600" b="1" dirty="0">
                <a:latin typeface="Arial Narrow" pitchFamily="34" charset="0"/>
                <a:cs typeface="Arial" panose="020B0604020202020204" pitchFamily="34" charset="0"/>
              </a:rPr>
              <a:t> всех желающих выпускников 9-х классов до 2025 года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939481" y="3663420"/>
            <a:ext cx="5923003" cy="1992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</a:rPr>
              <a:t>100% охват бесплатным </a:t>
            </a:r>
            <a:r>
              <a:rPr lang="ru-RU" sz="2000" b="1" dirty="0" err="1" smtClean="0">
                <a:latin typeface="Arial Narrow" panose="020B0606020202030204" pitchFamily="34" charset="0"/>
              </a:rPr>
              <a:t>ТиПО</a:t>
            </a:r>
            <a:r>
              <a:rPr lang="ru-RU" sz="2000" b="1" dirty="0" smtClean="0">
                <a:latin typeface="Arial Narrow" panose="020B0606020202030204" pitchFamily="34" charset="0"/>
              </a:rPr>
              <a:t> всех желающих выпускников 9-х классов:</a:t>
            </a:r>
          </a:p>
          <a:p>
            <a:r>
              <a:rPr lang="ru-RU" sz="1600" i="1" dirty="0">
                <a:latin typeface="Arial Narrow" panose="020B0606020202030204" pitchFamily="34" charset="0"/>
              </a:rPr>
              <a:t>в 8 регионах в 2021 </a:t>
            </a:r>
            <a:r>
              <a:rPr lang="ru-RU" sz="1600" i="1" dirty="0" smtClean="0">
                <a:latin typeface="Arial Narrow" panose="020B0606020202030204" pitchFamily="34" charset="0"/>
              </a:rPr>
              <a:t>году</a:t>
            </a:r>
            <a:r>
              <a:rPr lang="ru-RU" sz="1600" i="1" dirty="0">
                <a:latin typeface="Arial Narrow" panose="020B0606020202030204" pitchFamily="34" charset="0"/>
              </a:rPr>
              <a:t> </a:t>
            </a:r>
            <a:r>
              <a:rPr lang="ru-RU" sz="1600" i="1" dirty="0" smtClean="0">
                <a:latin typeface="Arial Narrow" panose="020B0606020202030204" pitchFamily="34" charset="0"/>
              </a:rPr>
              <a:t>(</a:t>
            </a:r>
            <a:r>
              <a:rPr lang="ru-RU" sz="1600" i="1" dirty="0" err="1" smtClean="0">
                <a:latin typeface="Arial Narrow" panose="020B0606020202030204" pitchFamily="34" charset="0"/>
              </a:rPr>
              <a:t>Акмолинская</a:t>
            </a:r>
            <a:r>
              <a:rPr lang="ru-RU" sz="1600" i="1" dirty="0" smtClean="0">
                <a:latin typeface="Arial Narrow" panose="020B0606020202030204" pitchFamily="34" charset="0"/>
              </a:rPr>
              <a:t>, Актюбинская, </a:t>
            </a:r>
            <a:r>
              <a:rPr lang="ru-RU" sz="1600" i="1" dirty="0" err="1" smtClean="0">
                <a:latin typeface="Arial Narrow" panose="020B0606020202030204" pitchFamily="34" charset="0"/>
              </a:rPr>
              <a:t>Жамбылская</a:t>
            </a:r>
            <a:r>
              <a:rPr lang="ru-RU" sz="1600" i="1" dirty="0" smtClean="0">
                <a:latin typeface="Arial Narrow" panose="020B0606020202030204" pitchFamily="34" charset="0"/>
              </a:rPr>
              <a:t>, </a:t>
            </a:r>
            <a:r>
              <a:rPr lang="ru-RU" sz="1600" i="1" dirty="0" err="1" smtClean="0">
                <a:latin typeface="Arial Narrow" panose="020B0606020202030204" pitchFamily="34" charset="0"/>
              </a:rPr>
              <a:t>Мангистауская</a:t>
            </a:r>
            <a:r>
              <a:rPr lang="ru-RU" sz="1600" i="1" dirty="0" smtClean="0">
                <a:latin typeface="Arial Narrow" panose="020B0606020202030204" pitchFamily="34" charset="0"/>
              </a:rPr>
              <a:t>, СКО, </a:t>
            </a:r>
            <a:r>
              <a:rPr lang="ru-RU" sz="1600" i="1" dirty="0" err="1" smtClean="0">
                <a:latin typeface="Arial Narrow" panose="020B0606020202030204" pitchFamily="34" charset="0"/>
              </a:rPr>
              <a:t>Костанайская</a:t>
            </a:r>
            <a:r>
              <a:rPr lang="ru-RU" sz="1600" i="1" dirty="0" smtClean="0">
                <a:latin typeface="Arial Narrow" panose="020B0606020202030204" pitchFamily="34" charset="0"/>
              </a:rPr>
              <a:t>, Павлодарская, ЗКО)</a:t>
            </a:r>
          </a:p>
          <a:p>
            <a:r>
              <a:rPr lang="ru-RU" sz="1600" i="1" dirty="0" smtClean="0">
                <a:latin typeface="Arial Narrow" panose="020B0606020202030204" pitchFamily="34" charset="0"/>
              </a:rPr>
              <a:t>+3 </a:t>
            </a:r>
            <a:r>
              <a:rPr lang="ru-RU" sz="1600" i="1" dirty="0">
                <a:latin typeface="Arial Narrow" panose="020B0606020202030204" pitchFamily="34" charset="0"/>
              </a:rPr>
              <a:t>– в 2022 </a:t>
            </a:r>
            <a:r>
              <a:rPr lang="ru-RU" sz="1600" i="1" dirty="0" smtClean="0">
                <a:latin typeface="Arial Narrow" panose="020B0606020202030204" pitchFamily="34" charset="0"/>
              </a:rPr>
              <a:t>году  (ВКО, </a:t>
            </a:r>
            <a:r>
              <a:rPr lang="ru-RU" sz="1600" i="1" dirty="0" err="1" smtClean="0">
                <a:latin typeface="Arial Narrow" panose="020B0606020202030204" pitchFamily="34" charset="0"/>
              </a:rPr>
              <a:t>Атырауская</a:t>
            </a:r>
            <a:r>
              <a:rPr lang="ru-RU" sz="1600" i="1" dirty="0" smtClean="0">
                <a:latin typeface="Arial Narrow" panose="020B0606020202030204" pitchFamily="34" charset="0"/>
              </a:rPr>
              <a:t>, Карагандинская)</a:t>
            </a:r>
          </a:p>
          <a:p>
            <a:r>
              <a:rPr lang="ru-RU" sz="1600" i="1" dirty="0" smtClean="0">
                <a:latin typeface="Arial Narrow" panose="020B0606020202030204" pitchFamily="34" charset="0"/>
              </a:rPr>
              <a:t>+3 </a:t>
            </a:r>
            <a:r>
              <a:rPr lang="ru-RU" sz="1600" i="1" dirty="0">
                <a:latin typeface="Arial Narrow" panose="020B0606020202030204" pitchFamily="34" charset="0"/>
              </a:rPr>
              <a:t>– в 2023 </a:t>
            </a:r>
            <a:r>
              <a:rPr lang="ru-RU" sz="1600" i="1" dirty="0" smtClean="0">
                <a:latin typeface="Arial Narrow" panose="020B0606020202030204" pitchFamily="34" charset="0"/>
              </a:rPr>
              <a:t>году (</a:t>
            </a:r>
            <a:r>
              <a:rPr lang="ru-RU" sz="1600" i="1" dirty="0" err="1" smtClean="0">
                <a:latin typeface="Arial Narrow" panose="020B0606020202030204" pitchFamily="34" charset="0"/>
              </a:rPr>
              <a:t>Алматинская</a:t>
            </a:r>
            <a:r>
              <a:rPr lang="ru-RU" sz="1600" i="1" dirty="0" smtClean="0">
                <a:latin typeface="Arial Narrow" panose="020B0606020202030204" pitchFamily="34" charset="0"/>
              </a:rPr>
              <a:t>, </a:t>
            </a:r>
            <a:r>
              <a:rPr lang="ru-RU" sz="1600" i="1" dirty="0" err="1" smtClean="0">
                <a:latin typeface="Arial Narrow" panose="020B0606020202030204" pitchFamily="34" charset="0"/>
              </a:rPr>
              <a:t>Кызылординская</a:t>
            </a:r>
            <a:r>
              <a:rPr lang="ru-RU" sz="1600" i="1" dirty="0" smtClean="0">
                <a:latin typeface="Arial Narrow" panose="020B0606020202030204" pitchFamily="34" charset="0"/>
              </a:rPr>
              <a:t>, Туркестанская)</a:t>
            </a:r>
          </a:p>
          <a:p>
            <a:r>
              <a:rPr lang="ru-RU" sz="1600" i="1" dirty="0" smtClean="0">
                <a:latin typeface="Arial Narrow" panose="020B0606020202030204" pitchFamily="34" charset="0"/>
              </a:rPr>
              <a:t>+3 </a:t>
            </a:r>
            <a:r>
              <a:rPr lang="ru-RU" sz="1600" i="1" dirty="0">
                <a:latin typeface="Arial Narrow" panose="020B0606020202030204" pitchFamily="34" charset="0"/>
              </a:rPr>
              <a:t>– в 2024 </a:t>
            </a:r>
            <a:r>
              <a:rPr lang="ru-RU" sz="1600" i="1" dirty="0" smtClean="0">
                <a:latin typeface="Arial Narrow" panose="020B0606020202030204" pitchFamily="34" charset="0"/>
              </a:rPr>
              <a:t>году (города </a:t>
            </a:r>
            <a:r>
              <a:rPr lang="ru-RU" sz="1600" i="1" dirty="0" err="1" smtClean="0">
                <a:latin typeface="Arial Narrow" panose="020B0606020202030204" pitchFamily="34" charset="0"/>
              </a:rPr>
              <a:t>Нур</a:t>
            </a:r>
            <a:r>
              <a:rPr lang="ru-RU" sz="1600" i="1" dirty="0" smtClean="0">
                <a:latin typeface="Arial Narrow" panose="020B0606020202030204" pitchFamily="34" charset="0"/>
              </a:rPr>
              <a:t>-Султан, Алматы и Шымкент)</a:t>
            </a:r>
            <a:endParaRPr lang="ru-RU" sz="1600" i="1" dirty="0">
              <a:latin typeface="Arial Narrow" panose="020B0606020202030204" pitchFamily="34" charset="0"/>
            </a:endParaRPr>
          </a:p>
          <a:p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548714" y="211008"/>
            <a:ext cx="9012195" cy="566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Arial Narrow" panose="020B0606020202030204" pitchFamily="34" charset="0"/>
              </a:rPr>
              <a:t>Новый механизм </a:t>
            </a:r>
            <a:r>
              <a:rPr lang="ru-RU" sz="2800" dirty="0" smtClean="0">
                <a:latin typeface="Arial Narrow" panose="020B0606020202030204" pitchFamily="34" charset="0"/>
              </a:rPr>
              <a:t>размещения госзаказа и приема в колледжи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pic>
        <p:nvPicPr>
          <p:cNvPr id="18" name="Picture 2" descr="Иконка регистрация, зарегистрироваться, визитка, редактировать, sign up,  размер 128x128 | id43169 | iconbird.com">
            <a:extLst>
              <a:ext uri="{FF2B5EF4-FFF2-40B4-BE49-F238E27FC236}">
                <a16:creationId xmlns="" xmlns:a16="http://schemas.microsoft.com/office/drawing/2014/main" id="{FD3CC9FC-9DED-47AA-BA14-3AD3E47D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1" y="2681122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Гарантийное обслуживание">
            <a:extLst>
              <a:ext uri="{FF2B5EF4-FFF2-40B4-BE49-F238E27FC236}">
                <a16:creationId xmlns="" xmlns:a16="http://schemas.microsoft.com/office/drawing/2014/main" id="{FFA30021-4401-4034-8FA1-06E0F6E7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6" y="1544246"/>
            <a:ext cx="702683" cy="4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2946C5E-C123-48A7-B218-63C4188C7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5341" y="3822357"/>
            <a:ext cx="725929" cy="6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63550" y="130563"/>
            <a:ext cx="11896218" cy="666208"/>
          </a:xfrm>
          <a:prstGeom prst="round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kk-KZ" sz="2200" b="1" dirty="0">
                <a:solidFill>
                  <a:srgbClr val="333F50"/>
                </a:solidFill>
                <a:latin typeface="Arial Narrow" pitchFamily="34" charset="0"/>
                <a:cs typeface="Segoe UI" pitchFamily="34" charset="0"/>
              </a:rPr>
              <a:t> Порядок </a:t>
            </a:r>
            <a:r>
              <a:rPr lang="ru-RU" sz="2200" b="1" dirty="0" smtClean="0">
                <a:solidFill>
                  <a:srgbClr val="333F50"/>
                </a:solidFill>
                <a:latin typeface="Arial Narrow" pitchFamily="34" charset="0"/>
                <a:cs typeface="Segoe UI" pitchFamily="34" charset="0"/>
              </a:rPr>
              <a:t>формирования, распределения и размещения госзаказа на подготовку кадров с </a:t>
            </a:r>
            <a:r>
              <a:rPr lang="ru-RU" sz="2200" b="1" dirty="0" err="1" smtClean="0">
                <a:solidFill>
                  <a:srgbClr val="333F50"/>
                </a:solidFill>
                <a:latin typeface="Arial Narrow" pitchFamily="34" charset="0"/>
                <a:cs typeface="Segoe UI" pitchFamily="34" charset="0"/>
              </a:rPr>
              <a:t>ТиПО</a:t>
            </a:r>
            <a:r>
              <a:rPr lang="ru-RU" sz="2200" b="1" dirty="0" smtClean="0">
                <a:solidFill>
                  <a:srgbClr val="333F50"/>
                </a:solidFill>
                <a:latin typeface="Arial Narrow" pitchFamily="34" charset="0"/>
                <a:cs typeface="Segoe UI" pitchFamily="34" charset="0"/>
              </a:rPr>
              <a:t> </a:t>
            </a:r>
          </a:p>
          <a:p>
            <a:pPr algn="ctr"/>
            <a:r>
              <a:rPr lang="kk-KZ" sz="2200" b="1" dirty="0" smtClean="0">
                <a:solidFill>
                  <a:srgbClr val="333F50"/>
                </a:solidFill>
                <a:latin typeface="Arial Narrow" pitchFamily="34" charset="0"/>
                <a:cs typeface="Segoe UI" pitchFamily="34" charset="0"/>
              </a:rPr>
              <a:t> </a:t>
            </a:r>
            <a:r>
              <a:rPr lang="kk-KZ" sz="2200" b="1" dirty="0">
                <a:solidFill>
                  <a:srgbClr val="333F50"/>
                </a:solidFill>
                <a:latin typeface="Arial Narrow" pitchFamily="34" charset="0"/>
                <a:cs typeface="Segoe UI" pitchFamily="34" charset="0"/>
              </a:rPr>
              <a:t>по новому механизму «деньги за студентом»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3947" y="2775110"/>
            <a:ext cx="2555155" cy="173664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Утверждение </a:t>
            </a:r>
            <a:r>
              <a:rPr lang="kk-KZ" sz="1600" b="1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госзаказа МИО </a:t>
            </a:r>
            <a:r>
              <a:rPr lang="kk-KZ" sz="1600" dirty="0">
                <a:latin typeface="Arial Narrow" pitchFamily="34" charset="0"/>
                <a:cs typeface="Arial" panose="020B0604020202020204" pitchFamily="34" charset="0"/>
              </a:rPr>
              <a:t>в соответствии с потребностями рынка труда и экономики в целом </a:t>
            </a:r>
            <a:r>
              <a:rPr lang="kk-KZ" sz="1600" dirty="0" smtClean="0">
                <a:latin typeface="Arial Narrow" pitchFamily="34" charset="0"/>
                <a:cs typeface="Arial" panose="020B0604020202020204" pitchFamily="34" charset="0"/>
              </a:rPr>
              <a:t>по специальностям и количеству мест 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34465" y="2714473"/>
            <a:ext cx="2844428" cy="251983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latin typeface="Arial Narrow" pitchFamily="34" charset="0"/>
                <a:cs typeface="Arial" panose="020B0604020202020204" pitchFamily="34" charset="0"/>
              </a:rPr>
              <a:t>Формирование </a:t>
            </a:r>
            <a:r>
              <a:rPr lang="kk-KZ" sz="1600" b="1" dirty="0">
                <a:latin typeface="Arial Narrow" pitchFamily="34" charset="0"/>
                <a:cs typeface="Arial" panose="020B0604020202020204" pitchFamily="34" charset="0"/>
              </a:rPr>
              <a:t>контента Информационной системы для приема абитуриентов на обучение по </a:t>
            </a:r>
            <a:r>
              <a:rPr lang="kk-KZ" sz="1600" b="1" dirty="0" smtClean="0">
                <a:latin typeface="Arial Narrow" pitchFamily="34" charset="0"/>
                <a:cs typeface="Arial" panose="020B0604020202020204" pitchFamily="34" charset="0"/>
              </a:rPr>
              <a:t>госзаказу</a:t>
            </a:r>
          </a:p>
          <a:p>
            <a:pPr algn="just"/>
            <a:r>
              <a:rPr lang="kk-KZ" sz="1600" dirty="0">
                <a:latin typeface="Arial Narrow" pitchFamily="34" charset="0"/>
                <a:cs typeface="Arial" panose="020B0604020202020204" pitchFamily="34" charset="0"/>
              </a:rPr>
              <a:t>Загрузка данных о специальностях и колледжах</a:t>
            </a:r>
            <a:r>
              <a:rPr lang="en-US" sz="1600" dirty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kk-KZ" sz="1600" dirty="0">
                <a:latin typeface="Arial Narrow" pitchFamily="34" charset="0"/>
                <a:cs typeface="Arial" panose="020B0604020202020204" pitchFamily="34" charset="0"/>
              </a:rPr>
              <a:t>по решению Комиссии МИО в ИС </a:t>
            </a:r>
            <a:r>
              <a:rPr lang="ru-RU" sz="1600" dirty="0">
                <a:latin typeface="Arial Narrow" pitchFamily="34" charset="0"/>
                <a:cs typeface="Arial" panose="020B0604020202020204" pitchFamily="34" charset="0"/>
              </a:rPr>
              <a:t>Управлений образования</a:t>
            </a:r>
            <a:endParaRPr lang="en-US" sz="1600" dirty="0">
              <a:latin typeface="Arial Narrow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kk-KZ" sz="1400" i="1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78038" y="2698959"/>
            <a:ext cx="2952875" cy="381327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k-KZ" sz="1600" b="1" dirty="0">
                <a:latin typeface="Arial Narrow" pitchFamily="34" charset="0"/>
                <a:cs typeface="Arial" panose="020B0604020202020204" pitchFamily="34" charset="0"/>
              </a:rPr>
              <a:t>Проведение собеседований и </a:t>
            </a:r>
            <a:r>
              <a:rPr lang="kk-KZ" sz="1600" b="1" dirty="0" smtClean="0">
                <a:latin typeface="Arial Narrow" pitchFamily="34" charset="0"/>
                <a:cs typeface="Arial" panose="020B0604020202020204" pitchFamily="34" charset="0"/>
              </a:rPr>
              <a:t>специальных и творческих экзаменов </a:t>
            </a:r>
            <a:r>
              <a:rPr lang="kk-KZ" sz="1600" b="1" dirty="0">
                <a:latin typeface="Arial Narrow" pitchFamily="34" charset="0"/>
                <a:cs typeface="Arial" panose="020B0604020202020204" pitchFamily="34" charset="0"/>
              </a:rPr>
              <a:t>с абитуриентами, поступающими на педагогические, медицинские и творческие специальности</a:t>
            </a:r>
            <a:r>
              <a:rPr lang="en-US" sz="1600" b="1" dirty="0">
                <a:latin typeface="Arial Narrow" pitchFamily="34" charset="0"/>
                <a:cs typeface="Arial" panose="020B0604020202020204" pitchFamily="34" charset="0"/>
              </a:rPr>
              <a:t> </a:t>
            </a:r>
            <a:endParaRPr lang="ru-RU" sz="16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kk-KZ" sz="1600" dirty="0">
                <a:latin typeface="Arial Narrow" pitchFamily="34" charset="0"/>
                <a:cs typeface="Arial" panose="020B0604020202020204" pitchFamily="34" charset="0"/>
              </a:rPr>
              <a:t>утверждение состава приемной комиссии в колледжах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kk-KZ" sz="1600" dirty="0">
                <a:latin typeface="Arial Narrow" pitchFamily="34" charset="0"/>
                <a:cs typeface="Arial" panose="020B0604020202020204" pitchFamily="34" charset="0"/>
              </a:rPr>
              <a:t>прием заявлений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kk-KZ" sz="1600" dirty="0">
                <a:latin typeface="Arial Narrow" pitchFamily="34" charset="0"/>
                <a:cs typeface="Arial" panose="020B0604020202020204" pitchFamily="34" charset="0"/>
              </a:rPr>
              <a:t>проведение собеседований, экзаменов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kk-KZ" sz="1600" dirty="0">
                <a:latin typeface="Arial Narrow" pitchFamily="34" charset="0"/>
                <a:cs typeface="Arial" panose="020B0604020202020204" pitchFamily="34" charset="0"/>
              </a:rPr>
              <a:t>внесение итогов в ИС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1265" y="2754280"/>
            <a:ext cx="2461037" cy="22814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Утверждение </a:t>
            </a:r>
            <a:r>
              <a:rPr lang="kk-KZ" sz="1600" b="1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Комиссией </a:t>
            </a:r>
            <a:r>
              <a:rPr lang="kk-KZ" sz="1600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перечня </a:t>
            </a:r>
            <a:r>
              <a:rPr lang="kk-KZ" sz="16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колледжей по специальностям, </a:t>
            </a:r>
            <a:r>
              <a:rPr lang="kk-KZ" sz="1600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в которых по </a:t>
            </a:r>
            <a:r>
              <a:rPr lang="kk-KZ" sz="16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условиям </a:t>
            </a:r>
            <a:r>
              <a:rPr lang="kk-KZ" sz="1600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Конкурса возможно размещение </a:t>
            </a:r>
            <a:r>
              <a:rPr lang="kk-KZ" sz="16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госзаказа с указанием проектной возможности</a:t>
            </a:r>
            <a:endParaRPr lang="kk-KZ" sz="1600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0690" y="1365675"/>
            <a:ext cx="1058783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до </a:t>
            </a:r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3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0 </a:t>
            </a:r>
            <a:r>
              <a:rPr lang="kk-KZ" sz="1600" b="1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мая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37681" y="1325867"/>
            <a:ext cx="1167839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до 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7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ию</a:t>
            </a:r>
            <a:r>
              <a:rPr lang="ru-RU" sz="1600" b="1" dirty="0">
                <a:latin typeface="Arial Narrow" pitchFamily="34" charset="0"/>
                <a:cs typeface="Arial" panose="020B0604020202020204" pitchFamily="34" charset="0"/>
              </a:rPr>
              <a:t>н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я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97158" y="1299481"/>
            <a:ext cx="1203308" cy="358200"/>
          </a:xfrm>
          <a:prstGeom prst="roundRect">
            <a:avLst>
              <a:gd name="adj" fmla="val 9948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до 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20 июня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52821" y="1332965"/>
            <a:ext cx="1203308" cy="358200"/>
          </a:xfrm>
          <a:prstGeom prst="roundRect">
            <a:avLst>
              <a:gd name="adj" fmla="val 9948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до 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10 </a:t>
            </a:r>
            <a:r>
              <a:rPr lang="kk-KZ" sz="1600" b="1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июля</a:t>
            </a:r>
          </a:p>
        </p:txBody>
      </p:sp>
      <p:cxnSp>
        <p:nvCxnSpPr>
          <p:cNvPr id="13" name="Google Shape;309;gbd009b74fd_0_111"/>
          <p:cNvCxnSpPr>
            <a:stCxn id="14" idx="6"/>
            <a:endCxn id="22" idx="2"/>
          </p:cNvCxnSpPr>
          <p:nvPr/>
        </p:nvCxnSpPr>
        <p:spPr>
          <a:xfrm>
            <a:off x="1444482" y="2227359"/>
            <a:ext cx="8864233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310;gbd009b74fd_0_111"/>
          <p:cNvSpPr/>
          <p:nvPr/>
        </p:nvSpPr>
        <p:spPr>
          <a:xfrm>
            <a:off x="815682" y="1912959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19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313;gbd009b74fd_0_111"/>
          <p:cNvSpPr/>
          <p:nvPr/>
        </p:nvSpPr>
        <p:spPr>
          <a:xfrm>
            <a:off x="3974509" y="1912959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1900" b="1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" name="Google Shape;314;gbd009b74fd_0_111"/>
          <p:cNvSpPr/>
          <p:nvPr/>
        </p:nvSpPr>
        <p:spPr>
          <a:xfrm>
            <a:off x="6984412" y="1829627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1900" b="1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" name="Google Shape;311;gbd009b74fd_0_111"/>
          <p:cNvSpPr/>
          <p:nvPr/>
        </p:nvSpPr>
        <p:spPr>
          <a:xfrm>
            <a:off x="10308715" y="1912959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1900" b="1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287684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ирог 4"/>
          <p:cNvSpPr/>
          <p:nvPr/>
        </p:nvSpPr>
        <p:spPr>
          <a:xfrm>
            <a:off x="4170687" y="5062487"/>
            <a:ext cx="788180" cy="6356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00" kern="1200" dirty="0"/>
              <a:t>Кол-во мест, направляемых на Конкурс среди выпускников 11-х классов, колледжей</a:t>
            </a:r>
          </a:p>
        </p:txBody>
      </p:sp>
      <p:cxnSp>
        <p:nvCxnSpPr>
          <p:cNvPr id="19" name="Google Shape;309;gbd009b74fd_0_111"/>
          <p:cNvCxnSpPr/>
          <p:nvPr/>
        </p:nvCxnSpPr>
        <p:spPr>
          <a:xfrm>
            <a:off x="1835321" y="1366478"/>
            <a:ext cx="8254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310;gbd009b74fd_0_111"/>
          <p:cNvSpPr/>
          <p:nvPr/>
        </p:nvSpPr>
        <p:spPr>
          <a:xfrm>
            <a:off x="1107667" y="3350435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19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Google Shape;313;gbd009b74fd_0_111"/>
          <p:cNvSpPr/>
          <p:nvPr/>
        </p:nvSpPr>
        <p:spPr>
          <a:xfrm>
            <a:off x="4272011" y="3350435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1900" b="1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" name="Google Shape;314;gbd009b74fd_0_111"/>
          <p:cNvSpPr/>
          <p:nvPr/>
        </p:nvSpPr>
        <p:spPr>
          <a:xfrm>
            <a:off x="6928356" y="3350435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19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" name="Google Shape;311;gbd009b74fd_0_111"/>
          <p:cNvSpPr/>
          <p:nvPr/>
        </p:nvSpPr>
        <p:spPr>
          <a:xfrm>
            <a:off x="9991100" y="3350435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19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" name="Google Shape;315;gbd009b74fd_0_111"/>
          <p:cNvSpPr txBox="1"/>
          <p:nvPr/>
        </p:nvSpPr>
        <p:spPr>
          <a:xfrm>
            <a:off x="57002" y="4070620"/>
            <a:ext cx="2726208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Проходит профориентационный тест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" name="Google Shape;316;gbd009b74fd_0_111"/>
          <p:cNvSpPr txBox="1"/>
          <p:nvPr/>
        </p:nvSpPr>
        <p:spPr>
          <a:xfrm>
            <a:off x="3650561" y="4065169"/>
            <a:ext cx="1871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Изучает результаты теста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Google Shape;317;gbd009b74fd_0_111"/>
          <p:cNvSpPr txBox="1"/>
          <p:nvPr/>
        </p:nvSpPr>
        <p:spPr>
          <a:xfrm>
            <a:off x="5816353" y="4065169"/>
            <a:ext cx="2978100" cy="125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Знакомится с рекомендуемыми профессиями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ТиПО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 РК, новыми профессиями Атласа</a:t>
            </a:r>
            <a:endParaRPr sz="16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" name="Google Shape;318;gbd009b74fd_0_111"/>
          <p:cNvSpPr txBox="1"/>
          <p:nvPr/>
        </p:nvSpPr>
        <p:spPr>
          <a:xfrm>
            <a:off x="9038148" y="4065169"/>
            <a:ext cx="2534703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Определяется с выбором специальности, колледжа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4" name="Google Shape;322;gbd009b74fd_0_111"/>
          <p:cNvPicPr preferRelativeResize="0"/>
          <p:nvPr/>
        </p:nvPicPr>
        <p:blipFill rotWithShape="1">
          <a:blip r:embed="rId2">
            <a:alphaModFix/>
          </a:blip>
          <a:srcRect l="23958" t="35889" r="6597"/>
          <a:stretch/>
        </p:blipFill>
        <p:spPr>
          <a:xfrm>
            <a:off x="9075575" y="2726993"/>
            <a:ext cx="2822403" cy="140406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Скругленный прямоугольник 38"/>
          <p:cNvSpPr/>
          <p:nvPr/>
        </p:nvSpPr>
        <p:spPr>
          <a:xfrm>
            <a:off x="1747433" y="58542"/>
            <a:ext cx="8232568" cy="702078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63666B"/>
                </a:solidFill>
                <a:latin typeface="Arial Narrow" pitchFamily="34" charset="0"/>
              </a:rPr>
              <a:t>Профессиональная диагностика</a:t>
            </a:r>
            <a:endParaRPr lang="ru-RU" sz="2000" b="1" dirty="0">
              <a:solidFill>
                <a:srgbClr val="63666B"/>
              </a:solidFill>
              <a:latin typeface="Arial Narrow" pitchFamily="34" charset="0"/>
            </a:endParaRPr>
          </a:p>
        </p:txBody>
      </p:sp>
      <p:sp>
        <p:nvSpPr>
          <p:cNvPr id="47" name="Google Shape;310;gbd009b74fd_0_111"/>
          <p:cNvSpPr/>
          <p:nvPr/>
        </p:nvSpPr>
        <p:spPr>
          <a:xfrm>
            <a:off x="1165723" y="1052078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19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" name="Google Shape;313;gbd009b74fd_0_111"/>
          <p:cNvSpPr/>
          <p:nvPr/>
        </p:nvSpPr>
        <p:spPr>
          <a:xfrm>
            <a:off x="4330067" y="1052078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1900" b="1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" name="Google Shape;314;gbd009b74fd_0_111"/>
          <p:cNvSpPr/>
          <p:nvPr/>
        </p:nvSpPr>
        <p:spPr>
          <a:xfrm>
            <a:off x="6986412" y="1052078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19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" name="Google Shape;311;gbd009b74fd_0_111"/>
          <p:cNvSpPr/>
          <p:nvPr/>
        </p:nvSpPr>
        <p:spPr>
          <a:xfrm>
            <a:off x="10049156" y="1052078"/>
            <a:ext cx="628800" cy="628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19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" name="Google Shape;315;gbd009b74fd_0_111"/>
          <p:cNvSpPr txBox="1"/>
          <p:nvPr/>
        </p:nvSpPr>
        <p:spPr>
          <a:xfrm>
            <a:off x="115058" y="1772263"/>
            <a:ext cx="2726208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Проходит профориентационный тест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" name="Google Shape;316;gbd009b74fd_0_111"/>
          <p:cNvSpPr txBox="1"/>
          <p:nvPr/>
        </p:nvSpPr>
        <p:spPr>
          <a:xfrm>
            <a:off x="3708617" y="1766812"/>
            <a:ext cx="1871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Изучает результаты теста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3" name="Google Shape;317;gbd009b74fd_0_111"/>
          <p:cNvSpPr txBox="1"/>
          <p:nvPr/>
        </p:nvSpPr>
        <p:spPr>
          <a:xfrm>
            <a:off x="5874409" y="1766812"/>
            <a:ext cx="2978100" cy="125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Знакомится с рекомендуемыми профессиями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ТиПО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 РК, новыми профессиями Атласа</a:t>
            </a:r>
            <a:endParaRPr sz="16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4" name="Google Shape;318;gbd009b74fd_0_111"/>
          <p:cNvSpPr txBox="1"/>
          <p:nvPr/>
        </p:nvSpPr>
        <p:spPr>
          <a:xfrm>
            <a:off x="9096204" y="1766812"/>
            <a:ext cx="2534703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/>
                <a:cs typeface="Roboto Condensed"/>
                <a:sym typeface="Roboto Condensed"/>
              </a:rPr>
              <a:t>Определяется с выбором специальности, колледжа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5" name="Google Shape;319;gbd009b74fd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1977" y="2788921"/>
            <a:ext cx="2254754" cy="150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20;gbd009b74fd_0_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853" y="2792365"/>
            <a:ext cx="2169307" cy="13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321;gbd009b74fd_0_111"/>
          <p:cNvPicPr preferRelativeResize="0"/>
          <p:nvPr/>
        </p:nvPicPr>
        <p:blipFill rotWithShape="1">
          <a:blip r:embed="rId5">
            <a:alphaModFix/>
          </a:blip>
          <a:srcRect l="22197" t="29809" r="10598"/>
          <a:stretch/>
        </p:blipFill>
        <p:spPr>
          <a:xfrm>
            <a:off x="6234511" y="2792370"/>
            <a:ext cx="2549480" cy="1338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3646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326967438"/>
              </p:ext>
            </p:extLst>
          </p:nvPr>
        </p:nvGraphicFramePr>
        <p:xfrm>
          <a:off x="1353497" y="775507"/>
          <a:ext cx="10616620" cy="3461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97009" y="25837"/>
            <a:ext cx="11216770" cy="459700"/>
          </a:xfrm>
          <a:prstGeom prst="round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kk-KZ" sz="2100" dirty="0" smtClean="0">
                <a:solidFill>
                  <a:srgbClr val="402B6B"/>
                </a:solidFill>
                <a:latin typeface="Arial Narrow" pitchFamily="34" charset="0"/>
                <a:cs typeface="Segoe UI" pitchFamily="34" charset="0"/>
              </a:rPr>
              <a:t> Порядок приема и зачисления студентов в колледжи по новому механизму «деньги за студентом»</a:t>
            </a:r>
            <a:endParaRPr lang="kk-KZ" sz="2100" dirty="0">
              <a:solidFill>
                <a:srgbClr val="402B6B"/>
              </a:solidFill>
              <a:latin typeface="Arial Narrow" pitchFamily="34" charset="0"/>
              <a:cs typeface="Segoe UI" pitchFamily="34" charset="0"/>
            </a:endParaRPr>
          </a:p>
        </p:txBody>
      </p:sp>
      <p:pic>
        <p:nvPicPr>
          <p:cNvPr id="18" name="Picture 2" descr="C:\Users\bakitzhan.biekova\Desktop\_3559-1238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1" y="2754126"/>
            <a:ext cx="1409454" cy="1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ирог 4"/>
          <p:cNvSpPr/>
          <p:nvPr/>
        </p:nvSpPr>
        <p:spPr>
          <a:xfrm>
            <a:off x="4170687" y="5062487"/>
            <a:ext cx="788180" cy="6356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00" kern="1200" dirty="0" smtClean="0"/>
              <a:t>Кол-во мест, направляемых на Конкурс среди выпускников 11-х классов, колледжей</a:t>
            </a:r>
            <a:endParaRPr lang="ru-RU" sz="600" kern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50071" y="2133175"/>
            <a:ext cx="1167839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Arial Narrow" pitchFamily="34" charset="0"/>
                <a:cs typeface="Arial" panose="020B0604020202020204" pitchFamily="34" charset="0"/>
              </a:rPr>
              <a:t>С 20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ию</a:t>
            </a:r>
            <a:r>
              <a:rPr lang="ru-RU" sz="1600" b="1" dirty="0">
                <a:latin typeface="Arial Narrow" pitchFamily="34" charset="0"/>
                <a:cs typeface="Arial" panose="020B0604020202020204" pitchFamily="34" charset="0"/>
              </a:rPr>
              <a:t>н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я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84817" y="1720102"/>
            <a:ext cx="1167839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Arial Narrow" pitchFamily="34" charset="0"/>
                <a:cs typeface="Arial" panose="020B0604020202020204" pitchFamily="34" charset="0"/>
              </a:rPr>
              <a:t>До 15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ию</a:t>
            </a:r>
            <a:r>
              <a:rPr lang="ru-RU" sz="1600" b="1" dirty="0" smtClean="0">
                <a:latin typeface="Arial Narrow" pitchFamily="34" charset="0"/>
                <a:cs typeface="Arial" panose="020B0604020202020204" pitchFamily="34" charset="0"/>
              </a:rPr>
              <a:t>л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я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78374" y="1225831"/>
            <a:ext cx="1167839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15-18 июля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34041" y="778844"/>
            <a:ext cx="1167839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19-25 июля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117068" y="323028"/>
            <a:ext cx="1167839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itchFamily="34" charset="0"/>
                <a:cs typeface="Arial" panose="020B0604020202020204" pitchFamily="34" charset="0"/>
              </a:rPr>
              <a:t>26 июля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14827" y="4423486"/>
            <a:ext cx="1167839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Arial Narrow" pitchFamily="34" charset="0"/>
                <a:cs typeface="Arial" panose="020B0604020202020204" pitchFamily="34" charset="0"/>
              </a:rPr>
              <a:t>С 28 июля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16623" y="4078150"/>
            <a:ext cx="1412113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Arial Narrow" pitchFamily="34" charset="0"/>
                <a:cs typeface="Arial" panose="020B0604020202020204" pitchFamily="34" charset="0"/>
              </a:rPr>
              <a:t>До 15</a:t>
            </a:r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августа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52515" y="3170806"/>
            <a:ext cx="1395636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Arial Narrow" pitchFamily="34" charset="0"/>
                <a:cs typeface="Arial" panose="020B0604020202020204" pitchFamily="34" charset="0"/>
              </a:rPr>
              <a:t>15-18 августа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061401" y="2687544"/>
            <a:ext cx="1329734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itchFamily="34" charset="0"/>
                <a:cs typeface="Arial" panose="020B0604020202020204" pitchFamily="34" charset="0"/>
              </a:rPr>
              <a:t>19-25 августа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219714" y="1813684"/>
            <a:ext cx="1167839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26 августа 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1369" y="4474564"/>
            <a:ext cx="1360296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выпускники 11-х кл.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2211" y="1864762"/>
            <a:ext cx="1360296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выпускники 9-х кл.</a:t>
            </a:r>
            <a:endParaRPr lang="kk-KZ" sz="1600" b="1" dirty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3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ирог 4"/>
          <p:cNvSpPr/>
          <p:nvPr/>
        </p:nvSpPr>
        <p:spPr>
          <a:xfrm>
            <a:off x="4170687" y="5062487"/>
            <a:ext cx="788180" cy="6356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00" kern="1200" dirty="0"/>
              <a:t>Кол-во мест, направляемых на Конкурс среди выпускников 11-х классов, колледжей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7323" y="1976343"/>
            <a:ext cx="10567813" cy="789285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2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. ИС определяет средний конкурсный балл (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GPA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) абитуриентов после 9-го класса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по обязательным и профильным предметам через НОБД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 16 по 19 июля календарного года, после 11-го класса – с 20 по 23 августа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7324" y="942498"/>
            <a:ext cx="10822698" cy="876806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. По итогам профессиональной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диагностики в течение месяца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выпускник 9-го класса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подает заявление 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ИС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для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участия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 Конкурсе на обучение по госзаказу и выбор до 4-х специальностей и 4-х колледжей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 20 июня по 15 июля, выпускник 11-го класса – с 1 по 20 августа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246362" y="3147537"/>
            <a:ext cx="1916138" cy="756084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Для абитуриентов, поступающих на 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базе 9-го класса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661817" y="2773990"/>
            <a:ext cx="5544616" cy="3780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Средний конкурсный  </a:t>
            </a: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балл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GPA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517801" y="3355566"/>
            <a:ext cx="1369794" cy="3780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Оценка по казахскому или русскому языку 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9895811" y="3143685"/>
            <a:ext cx="1350907" cy="585428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Средний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конкурсный балл </a:t>
            </a:r>
            <a:r>
              <a:rPr lang="kk-KZ" sz="1100" b="1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(</a:t>
            </a:r>
            <a:r>
              <a:rPr lang="en-US" sz="1100" b="1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GPA</a:t>
            </a:r>
            <a:r>
              <a:rPr lang="ru-RU" sz="1100" b="1" kern="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)</a:t>
            </a:r>
            <a:endParaRPr lang="ru-RU" sz="1100" b="1" kern="0" dirty="0">
              <a:solidFill>
                <a:srgbClr val="F79646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9310180" y="3426692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758161" y="3361583"/>
            <a:ext cx="1184162" cy="3780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Оценка по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2-профильному предмету 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452990" y="3481193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282634" y="3361583"/>
            <a:ext cx="1184162" cy="3780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Оценка по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1- профильному предмету 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888315" y="3456094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93" name="Прямая соединительная линия 92"/>
          <p:cNvCxnSpPr>
            <a:endCxn id="86" idx="0"/>
          </p:cNvCxnSpPr>
          <p:nvPr/>
        </p:nvCxnSpPr>
        <p:spPr>
          <a:xfrm>
            <a:off x="4202698" y="3152032"/>
            <a:ext cx="0" cy="20353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>
          <a:xfrm>
            <a:off x="5874715" y="3147538"/>
            <a:ext cx="0" cy="20353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5" name="Прямая соединительная линия 94"/>
          <p:cNvCxnSpPr/>
          <p:nvPr/>
        </p:nvCxnSpPr>
        <p:spPr>
          <a:xfrm>
            <a:off x="7348032" y="3147537"/>
            <a:ext cx="0" cy="20353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Прямая соединительная линия 95"/>
          <p:cNvCxnSpPr/>
          <p:nvPr/>
        </p:nvCxnSpPr>
        <p:spPr>
          <a:xfrm>
            <a:off x="8747670" y="3166087"/>
            <a:ext cx="0" cy="20353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7" name="Скругленный прямоугольник 96"/>
          <p:cNvSpPr/>
          <p:nvPr/>
        </p:nvSpPr>
        <p:spPr>
          <a:xfrm>
            <a:off x="3484351" y="5283923"/>
            <a:ext cx="1082330" cy="3780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Оценка по казахскому или русскому языку 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9461747" y="5426657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583992" y="5313018"/>
            <a:ext cx="931497" cy="3780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Оценка по 2- профильному предмету 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278820" y="5412641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276251" y="5319708"/>
            <a:ext cx="1002569" cy="3780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Оценка по 1- профильному предмету 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566682" y="5407529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945561" y="5414219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942993" y="5303779"/>
            <a:ext cx="1002569" cy="3780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Оценка по истории Казахстана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3492595" y="4079512"/>
            <a:ext cx="1369794" cy="289549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9919916" y="4085633"/>
            <a:ext cx="1213414" cy="28044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9394411" y="4145334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732955" y="4085529"/>
            <a:ext cx="1184162" cy="30863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6441590" y="4145334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257428" y="4085529"/>
            <a:ext cx="1184162" cy="30863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863109" y="4129775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3446379" y="4682403"/>
            <a:ext cx="1369794" cy="253380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9888431" y="4670631"/>
            <a:ext cx="1184162" cy="219173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3,3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9388690" y="4728950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686739" y="4688421"/>
            <a:ext cx="1184162" cy="247363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6381568" y="4728951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5211212" y="4688421"/>
            <a:ext cx="1184162" cy="247363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1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815119" y="4716611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3484351" y="5799072"/>
            <a:ext cx="1082330" cy="224807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9934766" y="5863295"/>
            <a:ext cx="1183714" cy="19896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4,2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9431999" y="5862952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7583992" y="5828168"/>
            <a:ext cx="931497" cy="204073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7278820" y="5843219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6276251" y="5834858"/>
            <a:ext cx="1002569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566680" y="5828168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5945561" y="5828168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942993" y="5818929"/>
            <a:ext cx="1002569" cy="204950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3513945" y="6339132"/>
            <a:ext cx="1082330" cy="224807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9929010" y="6281000"/>
            <a:ext cx="1151043" cy="20664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4,5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9446942" y="6319242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7613587" y="6368228"/>
            <a:ext cx="901903" cy="19911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7308414" y="6378319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305846" y="6374918"/>
            <a:ext cx="1002569" cy="19242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96276" y="6378319"/>
            <a:ext cx="376311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5971079" y="6378319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4972587" y="6358988"/>
            <a:ext cx="1002569" cy="20835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1258823" y="5343283"/>
            <a:ext cx="1916138" cy="70207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Для абитуриентов, поступающих на </a:t>
            </a:r>
            <a:r>
              <a:rPr lang="kk-KZ" sz="1400" b="1" kern="0" dirty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базе 11-го класса</a:t>
            </a:r>
            <a:endParaRPr lang="ru-RU" sz="1400" b="1" kern="0" dirty="0">
              <a:solidFill>
                <a:srgbClr val="F79646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72375" y="163930"/>
            <a:ext cx="10567813" cy="61206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63666B"/>
                </a:solidFill>
                <a:latin typeface="Arial Narrow" pitchFamily="34" charset="0"/>
              </a:rPr>
              <a:t>Порядок </a:t>
            </a:r>
            <a:r>
              <a:rPr lang="ru-RU" sz="2200" b="1" dirty="0" smtClean="0">
                <a:solidFill>
                  <a:srgbClr val="63666B"/>
                </a:solidFill>
                <a:latin typeface="Arial Narrow" pitchFamily="34" charset="0"/>
              </a:rPr>
              <a:t>приема в колледжи на обучение по госзаказу </a:t>
            </a:r>
            <a:endParaRPr lang="ru-RU" sz="2200" b="1" dirty="0">
              <a:solidFill>
                <a:srgbClr val="63666B"/>
              </a:solidFill>
              <a:latin typeface="Arial Narrow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215601" y="3440463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/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Правая круглая скобка 1"/>
          <p:cNvSpPr/>
          <p:nvPr/>
        </p:nvSpPr>
        <p:spPr>
          <a:xfrm>
            <a:off x="7942323" y="3267854"/>
            <a:ext cx="107418" cy="56591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Левая круглая скобка 2"/>
          <p:cNvSpPr/>
          <p:nvPr/>
        </p:nvSpPr>
        <p:spPr>
          <a:xfrm>
            <a:off x="3306619" y="3122579"/>
            <a:ext cx="130508" cy="6357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624662" y="3449387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1400" kern="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3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8" name="Левая круглая скобка 67"/>
          <p:cNvSpPr/>
          <p:nvPr/>
        </p:nvSpPr>
        <p:spPr>
          <a:xfrm>
            <a:off x="3280826" y="3858904"/>
            <a:ext cx="156301" cy="6357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Левая круглая скобка 68"/>
          <p:cNvSpPr/>
          <p:nvPr/>
        </p:nvSpPr>
        <p:spPr>
          <a:xfrm>
            <a:off x="3280825" y="4571920"/>
            <a:ext cx="130510" cy="6357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авая круглая скобка 69"/>
          <p:cNvSpPr/>
          <p:nvPr/>
        </p:nvSpPr>
        <p:spPr>
          <a:xfrm>
            <a:off x="7916470" y="3893831"/>
            <a:ext cx="107418" cy="56591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авая круглая скобка 70"/>
          <p:cNvSpPr/>
          <p:nvPr/>
        </p:nvSpPr>
        <p:spPr>
          <a:xfrm>
            <a:off x="7886913" y="4525347"/>
            <a:ext cx="107418" cy="56591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8235657" y="4142671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/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8644718" y="4151595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1400" kern="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3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155662" y="4731415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/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622165" y="4703367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1400" kern="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3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6" name="Левая круглая скобка 75"/>
          <p:cNvSpPr/>
          <p:nvPr/>
        </p:nvSpPr>
        <p:spPr>
          <a:xfrm>
            <a:off x="3289423" y="5571419"/>
            <a:ext cx="130510" cy="6357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евая круглая скобка 76"/>
          <p:cNvSpPr/>
          <p:nvPr/>
        </p:nvSpPr>
        <p:spPr>
          <a:xfrm>
            <a:off x="3383434" y="6190379"/>
            <a:ext cx="130510" cy="6357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авая круглая скобка 77"/>
          <p:cNvSpPr/>
          <p:nvPr/>
        </p:nvSpPr>
        <p:spPr>
          <a:xfrm>
            <a:off x="8467064" y="5615678"/>
            <a:ext cx="107418" cy="56591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Левая круглая скобка 78"/>
          <p:cNvSpPr/>
          <p:nvPr/>
        </p:nvSpPr>
        <p:spPr>
          <a:xfrm>
            <a:off x="3578387" y="7666477"/>
            <a:ext cx="130510" cy="6357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авая круглая скобка 79"/>
          <p:cNvSpPr/>
          <p:nvPr/>
        </p:nvSpPr>
        <p:spPr>
          <a:xfrm>
            <a:off x="8500032" y="6225304"/>
            <a:ext cx="107418" cy="56591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Левая круглая скобка 80"/>
          <p:cNvSpPr/>
          <p:nvPr/>
        </p:nvSpPr>
        <p:spPr>
          <a:xfrm>
            <a:off x="3590455" y="8276105"/>
            <a:ext cx="130510" cy="6357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8668878" y="5410051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/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077939" y="5418975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1400" kern="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4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8649797" y="5889303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/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9058858" y="5898227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1400" kern="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4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8685009" y="6320632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/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9094070" y="6329556"/>
            <a:ext cx="305172" cy="189021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1400" kern="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4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9945561" y="5133943"/>
            <a:ext cx="1350907" cy="585428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Средний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конкурсный балл </a:t>
            </a:r>
            <a:r>
              <a:rPr lang="kk-KZ" sz="1100" b="1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(</a:t>
            </a:r>
            <a:r>
              <a:rPr lang="en-US" sz="1100" b="1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GPA</a:t>
            </a:r>
            <a:r>
              <a:rPr lang="ru-RU" sz="1100" b="1" kern="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)</a:t>
            </a:r>
            <a:endParaRPr lang="ru-RU" sz="1100" b="1" kern="0" dirty="0">
              <a:solidFill>
                <a:srgbClr val="F79646">
                  <a:lumMod val="50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595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5272" y="379173"/>
            <a:ext cx="9400165" cy="459700"/>
          </a:xfrm>
          <a:prstGeom prst="round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k-KZ" sz="2200" b="1" dirty="0">
                <a:solidFill>
                  <a:srgbClr val="63666B"/>
                </a:solidFill>
                <a:latin typeface="Arial Narrow" pitchFamily="34" charset="0"/>
                <a:cs typeface="Segoe UI" pitchFamily="34" charset="0"/>
              </a:rPr>
              <a:t>Порядок приема и зачисления студентов в колледжи по новому механизму «деньги за студентом»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7772" y="1886783"/>
            <a:ext cx="5431847" cy="122711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3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.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Ранжирование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абитуриентов после 9-го класса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по специальностям и колледжам с учетом оценок и квотной категории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 20 по 25 июля, после 11-го класса – с 23 по 26 августа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7772" y="3649362"/>
            <a:ext cx="5431846" cy="748366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4. Итоги распределения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на специальность (квалификацию) и колледж –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для базы 9 классов - 26 июля, для базы 11 класса – 27 августа.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840" y="5105431"/>
            <a:ext cx="9178224" cy="612068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5.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Зачисление абитуриентов в колледжи до 29 августа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A8D9DDD-6CAF-4DBD-962C-8CFBE7D5F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9921" y="838873"/>
            <a:ext cx="5896808" cy="60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09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B5D51-C490-49CB-9C5D-B1805933A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6" y="362803"/>
            <a:ext cx="105066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662" y="27330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63666B"/>
                </a:solidFill>
                <a:latin typeface="Arial Narrow" pitchFamily="34" charset="0"/>
              </a:rPr>
              <a:t>Прием в организации </a:t>
            </a:r>
            <a:r>
              <a:rPr lang="ru-RU" sz="2800" b="1" dirty="0" err="1">
                <a:solidFill>
                  <a:srgbClr val="63666B"/>
                </a:solidFill>
                <a:latin typeface="Arial Narrow" pitchFamily="34" charset="0"/>
              </a:rPr>
              <a:t>ТиПО</a:t>
            </a:r>
            <a:r>
              <a:rPr lang="ru-RU" sz="2800" b="1" dirty="0">
                <a:solidFill>
                  <a:srgbClr val="63666B"/>
                </a:solidFill>
                <a:latin typeface="Arial Narrow" pitchFamily="34" charset="0"/>
              </a:rPr>
              <a:t> в 2021 году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9447" y="1285240"/>
            <a:ext cx="4138312" cy="9001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Подача документов </a:t>
            </a: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абитуриентами,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родителями или законными представителями </a:t>
            </a:r>
            <a:r>
              <a:rPr lang="ru-RU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 соответствии с приказом №578 МОН РК от 18.10.2018г. с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20 июня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т.г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1212" y="3475950"/>
            <a:ext cx="2170627" cy="545061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b="1" dirty="0">
                <a:solidFill>
                  <a:srgbClr val="FF9D00"/>
                </a:solidFill>
                <a:latin typeface="Arial Narrow" pitchFamily="34" charset="0"/>
              </a:rPr>
              <a:t>Напрямую в колледж</a:t>
            </a:r>
            <a:endParaRPr lang="ru-RU" sz="1100" b="1" i="1" dirty="0">
              <a:solidFill>
                <a:srgbClr val="FF9D00"/>
              </a:solidFill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6208" y="5400891"/>
            <a:ext cx="3894872" cy="504056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Рассмотрение документов абитуриентов приемными комиссиями колледжей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1100" y="5538371"/>
            <a:ext cx="4844692" cy="504056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Направление уведомления о соответствии документов требованиям и их приеме услугополучателям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20051" y="3588843"/>
            <a:ext cx="1478008" cy="306034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FF9D00"/>
                </a:solidFill>
                <a:latin typeface="Arial Narrow" pitchFamily="34" charset="0"/>
              </a:rPr>
              <a:t>Через </a:t>
            </a:r>
          </a:p>
        </p:txBody>
      </p:sp>
      <p:pic>
        <p:nvPicPr>
          <p:cNvPr id="14" name="Picture 3" descr="C:\Users\bakitzhan.biekova\Desktop\logo-be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04" y="3616794"/>
            <a:ext cx="1073007" cy="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119598" y="3429000"/>
            <a:ext cx="1478008" cy="887627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Документ об образовании, фотографии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, справки мед., квота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333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20103</TotalTime>
  <Words>875</Words>
  <Application>Microsoft Office PowerPoint</Application>
  <PresentationFormat>Широкоэкранный</PresentationFormat>
  <Paragraphs>161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 Unicode MS</vt:lpstr>
      <vt:lpstr>Arial</vt:lpstr>
      <vt:lpstr>Arial Narrow</vt:lpstr>
      <vt:lpstr>Calibri</vt:lpstr>
      <vt:lpstr>Calibri Light</vt:lpstr>
      <vt:lpstr>Roboto Condensed</vt:lpstr>
      <vt:lpstr>Segoe UI</vt:lpstr>
      <vt:lpstr>Wingdings</vt:lpstr>
      <vt:lpstr>Тема Office</vt:lpstr>
      <vt:lpstr>ПОРЯДОК ПРИЕМА В КОЛЛЕДЖИ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в организации ТиПО в 2021 году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Биекова Бахитжан Умитбековна</dc:creator>
  <cp:lastModifiedBy>Биекова Бахитжан Умитбековна</cp:lastModifiedBy>
  <cp:revision>127</cp:revision>
  <cp:lastPrinted>2021-02-22T09:01:24Z</cp:lastPrinted>
  <dcterms:created xsi:type="dcterms:W3CDTF">2021-01-23T04:11:00Z</dcterms:created>
  <dcterms:modified xsi:type="dcterms:W3CDTF">2021-04-09T11:04:53Z</dcterms:modified>
</cp:coreProperties>
</file>